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3" r:id="rId2"/>
  </p:sldMasterIdLst>
  <p:notesMasterIdLst>
    <p:notesMasterId r:id="rId23"/>
  </p:notesMasterIdLst>
  <p:handoutMasterIdLst>
    <p:handoutMasterId r:id="rId24"/>
  </p:handoutMasterIdLst>
  <p:sldIdLst>
    <p:sldId id="571" r:id="rId3"/>
    <p:sldId id="256" r:id="rId4"/>
    <p:sldId id="273" r:id="rId5"/>
    <p:sldId id="262" r:id="rId6"/>
    <p:sldId id="257" r:id="rId7"/>
    <p:sldId id="266" r:id="rId8"/>
    <p:sldId id="261" r:id="rId9"/>
    <p:sldId id="274" r:id="rId10"/>
    <p:sldId id="263" r:id="rId11"/>
    <p:sldId id="264" r:id="rId12"/>
    <p:sldId id="265" r:id="rId13"/>
    <p:sldId id="267" r:id="rId14"/>
    <p:sldId id="268" r:id="rId15"/>
    <p:sldId id="269" r:id="rId16"/>
    <p:sldId id="272" r:id="rId17"/>
    <p:sldId id="277" r:id="rId18"/>
    <p:sldId id="270" r:id="rId19"/>
    <p:sldId id="271" r:id="rId20"/>
    <p:sldId id="275" r:id="rId21"/>
    <p:sldId id="276" r:id="rId22"/>
  </p:sldIdLst>
  <p:sldSz cx="12192000" cy="6858000"/>
  <p:notesSz cx="7010400" cy="9296400"/>
  <p:defaultTextStyle>
    <a:defPPr>
      <a:defRPr lang="en-US"/>
    </a:defPPr>
    <a:lvl1pPr algn="l" defTabSz="457200" rtl="0" fontAlgn="base">
      <a:spcBef>
        <a:spcPct val="0"/>
      </a:spcBef>
      <a:spcAft>
        <a:spcPct val="0"/>
      </a:spcAft>
      <a:defRPr kern="1200">
        <a:solidFill>
          <a:schemeClr val="tx1"/>
        </a:solidFill>
        <a:latin typeface="Lucida Grande" charset="0"/>
        <a:ea typeface="Geneva" charset="-128"/>
        <a:cs typeface="+mn-cs"/>
      </a:defRPr>
    </a:lvl1pPr>
    <a:lvl2pPr marL="457200" algn="l" defTabSz="457200" rtl="0" fontAlgn="base">
      <a:spcBef>
        <a:spcPct val="0"/>
      </a:spcBef>
      <a:spcAft>
        <a:spcPct val="0"/>
      </a:spcAft>
      <a:defRPr kern="1200">
        <a:solidFill>
          <a:schemeClr val="tx1"/>
        </a:solidFill>
        <a:latin typeface="Lucida Grande" charset="0"/>
        <a:ea typeface="Geneva" charset="-128"/>
        <a:cs typeface="+mn-cs"/>
      </a:defRPr>
    </a:lvl2pPr>
    <a:lvl3pPr marL="914400" algn="l" defTabSz="457200" rtl="0" fontAlgn="base">
      <a:spcBef>
        <a:spcPct val="0"/>
      </a:spcBef>
      <a:spcAft>
        <a:spcPct val="0"/>
      </a:spcAft>
      <a:defRPr kern="1200">
        <a:solidFill>
          <a:schemeClr val="tx1"/>
        </a:solidFill>
        <a:latin typeface="Lucida Grande" charset="0"/>
        <a:ea typeface="Geneva" charset="-128"/>
        <a:cs typeface="+mn-cs"/>
      </a:defRPr>
    </a:lvl3pPr>
    <a:lvl4pPr marL="1371600" algn="l" defTabSz="457200" rtl="0" fontAlgn="base">
      <a:spcBef>
        <a:spcPct val="0"/>
      </a:spcBef>
      <a:spcAft>
        <a:spcPct val="0"/>
      </a:spcAft>
      <a:defRPr kern="1200">
        <a:solidFill>
          <a:schemeClr val="tx1"/>
        </a:solidFill>
        <a:latin typeface="Lucida Grande" charset="0"/>
        <a:ea typeface="Geneva" charset="-128"/>
        <a:cs typeface="+mn-cs"/>
      </a:defRPr>
    </a:lvl4pPr>
    <a:lvl5pPr marL="1828800" algn="l" defTabSz="457200" rtl="0" fontAlgn="base">
      <a:spcBef>
        <a:spcPct val="0"/>
      </a:spcBef>
      <a:spcAft>
        <a:spcPct val="0"/>
      </a:spcAft>
      <a:defRPr kern="1200">
        <a:solidFill>
          <a:schemeClr val="tx1"/>
        </a:solidFill>
        <a:latin typeface="Lucida Grande" charset="0"/>
        <a:ea typeface="Geneva" charset="-128"/>
        <a:cs typeface="+mn-cs"/>
      </a:defRPr>
    </a:lvl5pPr>
    <a:lvl6pPr marL="2286000" algn="l" defTabSz="914400" rtl="0" eaLnBrk="1" latinLnBrk="0" hangingPunct="1">
      <a:defRPr kern="1200">
        <a:solidFill>
          <a:schemeClr val="tx1"/>
        </a:solidFill>
        <a:latin typeface="Lucida Grande" charset="0"/>
        <a:ea typeface="Geneva" charset="-128"/>
        <a:cs typeface="+mn-cs"/>
      </a:defRPr>
    </a:lvl6pPr>
    <a:lvl7pPr marL="2743200" algn="l" defTabSz="914400" rtl="0" eaLnBrk="1" latinLnBrk="0" hangingPunct="1">
      <a:defRPr kern="1200">
        <a:solidFill>
          <a:schemeClr val="tx1"/>
        </a:solidFill>
        <a:latin typeface="Lucida Grande" charset="0"/>
        <a:ea typeface="Geneva" charset="-128"/>
        <a:cs typeface="+mn-cs"/>
      </a:defRPr>
    </a:lvl7pPr>
    <a:lvl8pPr marL="3200400" algn="l" defTabSz="914400" rtl="0" eaLnBrk="1" latinLnBrk="0" hangingPunct="1">
      <a:defRPr kern="1200">
        <a:solidFill>
          <a:schemeClr val="tx1"/>
        </a:solidFill>
        <a:latin typeface="Lucida Grande" charset="0"/>
        <a:ea typeface="Geneva" charset="-128"/>
        <a:cs typeface="+mn-cs"/>
      </a:defRPr>
    </a:lvl8pPr>
    <a:lvl9pPr marL="3657600" algn="l" defTabSz="914400" rtl="0" eaLnBrk="1" latinLnBrk="0" hangingPunct="1">
      <a:defRPr kern="1200">
        <a:solidFill>
          <a:schemeClr val="tx1"/>
        </a:solidFill>
        <a:latin typeface="Lucida Grande" charset="0"/>
        <a:ea typeface="Geneva" charset="-128"/>
        <a:cs typeface="+mn-cs"/>
      </a:defRPr>
    </a:lvl9pPr>
  </p:defaultTextStyle>
  <p:extLst>
    <p:ext uri="{521415D9-36F7-43E2-AB2F-B90AF26B5E84}">
      <p14:sectionLst xmlns:p14="http://schemas.microsoft.com/office/powerpoint/2010/main">
        <p14:section name="Default Section" id="{F1CEDA70-D23D-4257-A69E-D364D400DBF1}">
          <p14:sldIdLst>
            <p14:sldId id="571"/>
            <p14:sldId id="256"/>
            <p14:sldId id="273"/>
            <p14:sldId id="262"/>
            <p14:sldId id="257"/>
            <p14:sldId id="266"/>
            <p14:sldId id="261"/>
            <p14:sldId id="274"/>
            <p14:sldId id="263"/>
            <p14:sldId id="264"/>
            <p14:sldId id="265"/>
            <p14:sldId id="267"/>
            <p14:sldId id="268"/>
            <p14:sldId id="269"/>
            <p14:sldId id="272"/>
            <p14:sldId id="277"/>
            <p14:sldId id="270"/>
            <p14:sldId id="271"/>
            <p14:sldId id="275"/>
            <p14:sldId id="276"/>
          </p14:sldIdLst>
        </p14:section>
        <p14:section name="Untitled Section" id="{FD165CD3-4204-41C4-95E8-DBD045CD30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60"/>
  </p:normalViewPr>
  <p:slideViewPr>
    <p:cSldViewPr snapToGrid="0" snapToObjects="1">
      <p:cViewPr varScale="1">
        <p:scale>
          <a:sx n="82" d="100"/>
          <a:sy n="82" d="100"/>
        </p:scale>
        <p:origin x="727" y="53"/>
      </p:cViewPr>
      <p:guideLst>
        <p:guide orient="horz" pos="2160"/>
        <p:guide pos="3840"/>
      </p:guideLst>
    </p:cSldViewPr>
  </p:slideViewPr>
  <p:notesTextViewPr>
    <p:cViewPr>
      <p:scale>
        <a:sx n="100" d="100"/>
        <a:sy n="100" d="100"/>
      </p:scale>
      <p:origin x="0" y="0"/>
    </p:cViewPr>
  </p:notesTextViewPr>
  <p:sorterViewPr>
    <p:cViewPr>
      <p:scale>
        <a:sx n="125" d="100"/>
        <a:sy n="125" d="100"/>
      </p:scale>
      <p:origin x="0" y="-79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BFB3EB31-C12F-4FA5-92E6-70E835BDBB7E}" type="datetimeFigureOut">
              <a:rPr lang="en-US" smtClean="0"/>
              <a:t>3/8/2021</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6281536-635A-4DEA-838A-9005F14668BE}" type="slidenum">
              <a:rPr lang="en-US" smtClean="0"/>
              <a:t>‹#›</a:t>
            </a:fld>
            <a:endParaRPr lang="en-US"/>
          </a:p>
        </p:txBody>
      </p:sp>
    </p:spTree>
    <p:extLst>
      <p:ext uri="{BB962C8B-B14F-4D97-AF65-F5344CB8AC3E}">
        <p14:creationId xmlns:p14="http://schemas.microsoft.com/office/powerpoint/2010/main" val="124748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3ABC61A0-8238-4129-8A6B-3D6252188462}" type="datetimeFigureOut">
              <a:rPr lang="en-US" smtClean="0"/>
              <a:t>3/8/2021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D6A144B-4811-4534-9AD0-32CD1A78D7FE}" type="slidenum">
              <a:rPr lang="en-US" smtClean="0"/>
              <a:t>‹#›</a:t>
            </a:fld>
            <a:endParaRPr lang="en-US"/>
          </a:p>
        </p:txBody>
      </p:sp>
    </p:spTree>
    <p:extLst>
      <p:ext uri="{BB962C8B-B14F-4D97-AF65-F5344CB8AC3E}">
        <p14:creationId xmlns:p14="http://schemas.microsoft.com/office/powerpoint/2010/main" val="452585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3" descr="IIT_Logo_stack_186_blk.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1601" y="5622925"/>
            <a:ext cx="2461684"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299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B8FBDF-F45E-6F49-A7B6-3E414FB7F5E9}"/>
              </a:ext>
            </a:extLst>
          </p:cNvPr>
          <p:cNvSpPr/>
          <p:nvPr userDrawn="1"/>
        </p:nvSpPr>
        <p:spPr>
          <a:xfrm>
            <a:off x="1771651" y="1949561"/>
            <a:ext cx="8648700" cy="2365375"/>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914400" eaLnBrk="1" fontAlgn="auto" hangingPunct="1">
              <a:spcBef>
                <a:spcPts val="2000"/>
              </a:spcBef>
              <a:spcAft>
                <a:spcPts val="0"/>
              </a:spcAft>
              <a:buClr>
                <a:schemeClr val="accent1">
                  <a:lumMod val="60000"/>
                  <a:lumOff val="40000"/>
                </a:schemeClr>
              </a:buClr>
              <a:buSzPct val="110000"/>
              <a:buFont typeface="Wingdings 2" pitchFamily="18" charset="2"/>
              <a:buNone/>
              <a:defRPr/>
            </a:pPr>
            <a:endParaRPr sz="3200">
              <a:solidFill>
                <a:schemeClr val="tx1">
                  <a:lumMod val="65000"/>
                  <a:lumOff val="35000"/>
                </a:schemeClr>
              </a:solidFill>
              <a:latin typeface="+mn-lt"/>
              <a:ea typeface="+mn-ea"/>
            </a:endParaRPr>
          </a:p>
        </p:txBody>
      </p:sp>
      <p:sp>
        <p:nvSpPr>
          <p:cNvPr id="6" name="Title 1">
            <a:extLst>
              <a:ext uri="{FF2B5EF4-FFF2-40B4-BE49-F238E27FC236}">
                <a16:creationId xmlns:a16="http://schemas.microsoft.com/office/drawing/2014/main" id="{DCE19C30-368D-C445-8F5C-A1243152487D}"/>
              </a:ext>
            </a:extLst>
          </p:cNvPr>
          <p:cNvSpPr>
            <a:spLocks noGrp="1"/>
          </p:cNvSpPr>
          <p:nvPr>
            <p:ph type="ctrTitle"/>
          </p:nvPr>
        </p:nvSpPr>
        <p:spPr>
          <a:xfrm>
            <a:off x="1763895" y="2121010"/>
            <a:ext cx="8664211" cy="1293650"/>
          </a:xfrm>
        </p:spPr>
        <p:txBody>
          <a:bodyPr lIns="182880" rIns="182880" rtlCol="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3600" b="1" kern="1200">
                <a:solidFill>
                  <a:srgbClr val="BD061C"/>
                </a:solidFill>
                <a:latin typeface="+mj-lt"/>
                <a:ea typeface="+mj-ea"/>
                <a:cs typeface="+mj-cs"/>
              </a:defRPr>
            </a:lvl1pPr>
          </a:lstStyle>
          <a:p>
            <a:r>
              <a:rPr lang="en-US" dirty="0"/>
              <a:t>Click to edit Master title style</a:t>
            </a:r>
            <a:endParaRPr dirty="0"/>
          </a:p>
        </p:txBody>
      </p:sp>
      <p:sp>
        <p:nvSpPr>
          <p:cNvPr id="7" name="Subtitle 2">
            <a:extLst>
              <a:ext uri="{FF2B5EF4-FFF2-40B4-BE49-F238E27FC236}">
                <a16:creationId xmlns:a16="http://schemas.microsoft.com/office/drawing/2014/main" id="{24FD43EC-6401-5645-89EC-453A83516C3C}"/>
              </a:ext>
            </a:extLst>
          </p:cNvPr>
          <p:cNvSpPr>
            <a:spLocks noGrp="1"/>
          </p:cNvSpPr>
          <p:nvPr>
            <p:ph type="subTitle" idx="1"/>
          </p:nvPr>
        </p:nvSpPr>
        <p:spPr>
          <a:xfrm>
            <a:off x="1763895" y="3452270"/>
            <a:ext cx="8664212" cy="687481"/>
          </a:xfrm>
        </p:spPr>
        <p:txBody>
          <a:bodyPr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98630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349250" marR="0" indent="-349250" algn="l" defTabSz="914400" rtl="0" eaLnBrk="0" fontAlgn="base" latinLnBrk="0" hangingPunct="0">
              <a:lnSpc>
                <a:spcPct val="100000"/>
              </a:lnSpc>
              <a:spcBef>
                <a:spcPts val="2000"/>
              </a:spcBef>
              <a:spcAft>
                <a:spcPct val="0"/>
              </a:spcAft>
              <a:buClr>
                <a:srgbClr val="E98D0A"/>
              </a:buClr>
              <a:buSzPct val="100000"/>
              <a:buFont typeface="Wingdings 2" pitchFamily="2" charset="2"/>
              <a:buChar char=""/>
              <a:tabLst/>
              <a:defRPr kumimoji="0" lang="en-US" altLang="en-US" sz="2400" b="0" i="0" u="none" strike="noStrike" kern="1200" cap="none" spc="0" normalizeH="0" baseline="0" noProof="0">
                <a:ln>
                  <a:noFill/>
                </a:ln>
                <a:solidFill>
                  <a:prstClr val="black"/>
                </a:solidFill>
                <a:effectLst/>
                <a:uLnTx/>
                <a:uFillTx/>
                <a:ea typeface="ＭＳ Ｐゴシック" panose="020B0600070205080204" pitchFamily="34" charset="-128"/>
              </a:defRPr>
            </a:lvl1pPr>
            <a:lvl2pPr marL="685800" marR="0" indent="-336550" algn="l" defTabSz="914400" rtl="0" eaLnBrk="0" fontAlgn="base" latinLnBrk="0" hangingPunct="0">
              <a:lnSpc>
                <a:spcPct val="100000"/>
              </a:lnSpc>
              <a:spcBef>
                <a:spcPts val="600"/>
              </a:spcBef>
              <a:spcAft>
                <a:spcPct val="0"/>
              </a:spcAft>
              <a:buClr>
                <a:srgbClr val="808080"/>
              </a:buClr>
              <a:buSzPct val="100000"/>
              <a:buFont typeface="Wingdings 2" pitchFamily="2" charset="2"/>
              <a:buChar char=""/>
              <a:tabLst/>
              <a:defRPr kumimoji="0" lang="en-US" altLang="en-US" sz="2200" b="0" i="0" u="none" strike="noStrike" kern="1200" cap="none" spc="0" normalizeH="0" baseline="0" noProof="0">
                <a:ln>
                  <a:noFill/>
                </a:ln>
                <a:solidFill>
                  <a:prstClr val="black"/>
                </a:solidFill>
                <a:effectLst/>
                <a:uLnTx/>
                <a:uFillTx/>
                <a:ea typeface="ＭＳ Ｐゴシック" panose="020B0600070205080204" pitchFamily="34" charset="-128"/>
              </a:defRPr>
            </a:lvl2pPr>
            <a:lvl3pPr marL="968375" marR="0" indent="-282575" algn="l" defTabSz="914400" rtl="0" eaLnBrk="0" fontAlgn="base" latinLnBrk="0" hangingPunct="0">
              <a:lnSpc>
                <a:spcPct val="100000"/>
              </a:lnSpc>
              <a:spcBef>
                <a:spcPts val="600"/>
              </a:spcBef>
              <a:spcAft>
                <a:spcPct val="0"/>
              </a:spcAft>
              <a:buClr>
                <a:srgbClr val="969696"/>
              </a:buClr>
              <a:buSzPct val="100000"/>
              <a:buFont typeface="Wingdings 2" pitchFamily="2" charset="2"/>
              <a:buChar char=""/>
              <a:tabLst/>
              <a:defRPr kumimoji="0" lang="en-US" altLang="en-US" sz="2000" b="0" i="0" u="none" strike="noStrike" kern="1200" cap="none" spc="0" normalizeH="0" baseline="0" noProof="0">
                <a:ln>
                  <a:noFill/>
                </a:ln>
                <a:solidFill>
                  <a:prstClr val="black"/>
                </a:solidFill>
                <a:effectLst/>
                <a:uLnTx/>
                <a:uFillTx/>
                <a:ea typeface="ＭＳ Ｐゴシック" panose="020B0600070205080204" pitchFamily="34" charset="-128"/>
              </a:defRPr>
            </a:lvl3pPr>
            <a:lvl4pPr marL="1263650" marR="0" indent="-295275" algn="l" defTabSz="914400" rtl="0" eaLnBrk="0" fontAlgn="base" latinLnBrk="0" hangingPunct="0">
              <a:lnSpc>
                <a:spcPct val="100000"/>
              </a:lnSpc>
              <a:spcBef>
                <a:spcPts val="600"/>
              </a:spcBef>
              <a:spcAft>
                <a:spcPct val="0"/>
              </a:spcAft>
              <a:buClr>
                <a:srgbClr val="F8BC65"/>
              </a:buClr>
              <a:buSzPct val="100000"/>
              <a:buFont typeface="Wingdings 2" pitchFamily="2" charset="2"/>
              <a:buChar char=""/>
              <a:tabLst/>
              <a:defRPr kumimoji="0" lang="en-US" altLang="en-US" sz="1800" b="0" i="0" u="none" strike="noStrike" kern="1200" cap="none" spc="0" normalizeH="0" baseline="0" noProof="0">
                <a:ln>
                  <a:noFill/>
                </a:ln>
                <a:solidFill>
                  <a:prstClr val="black"/>
                </a:solidFill>
                <a:effectLst/>
                <a:uLnTx/>
                <a:uFillTx/>
                <a:ea typeface="ＭＳ Ｐゴシック" panose="020B0600070205080204" pitchFamily="34" charset="-128"/>
              </a:defRPr>
            </a:lvl4pPr>
            <a:lvl5pPr marL="1546225" marR="0" indent="-282575" algn="l" defTabSz="914400" rtl="0" eaLnBrk="0" fontAlgn="base" latinLnBrk="0" hangingPunct="0">
              <a:lnSpc>
                <a:spcPct val="100000"/>
              </a:lnSpc>
              <a:spcBef>
                <a:spcPts val="600"/>
              </a:spcBef>
              <a:spcAft>
                <a:spcPct val="0"/>
              </a:spcAft>
              <a:buClr>
                <a:srgbClr val="FBD299"/>
              </a:buClr>
              <a:buSzPct val="100000"/>
              <a:buFont typeface="Wingdings 2" pitchFamily="2" charset="2"/>
              <a:buChar char=""/>
              <a:tabLst/>
              <a:defRPr kumimoji="0" lang="en-US" altLang="en-US" sz="1800" b="0" i="0" u="none" strike="noStrike" kern="1200" cap="none" spc="0" normalizeH="0" baseline="0" noProof="0">
                <a:ln>
                  <a:noFill/>
                </a:ln>
                <a:solidFill>
                  <a:prstClr val="black"/>
                </a:solidFill>
                <a:effectLst/>
                <a:uLnTx/>
                <a:uFillTx/>
                <a:ea typeface="ＭＳ Ｐゴシック" panose="020B0600070205080204" pitchFamily="34" charset="-128"/>
              </a:defRPr>
            </a:lvl5pPr>
          </a:lstStyle>
          <a:p>
            <a:pPr marL="349250" marR="0" lvl="0" indent="-349250" algn="l" defTabSz="914400" rtl="0" eaLnBrk="0" fontAlgn="base" latinLnBrk="0" hangingPunct="0">
              <a:lnSpc>
                <a:spcPct val="100000"/>
              </a:lnSpc>
              <a:spcBef>
                <a:spcPts val="2000"/>
              </a:spcBef>
              <a:spcAft>
                <a:spcPct val="0"/>
              </a:spcAft>
              <a:buClr>
                <a:srgbClr val="E98D0A"/>
              </a:buClr>
              <a:buSzPct val="100000"/>
              <a:buFont typeface="Wingdings 2"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Click to edit Master text styles</a:t>
            </a:r>
          </a:p>
          <a:p>
            <a:pPr marL="685800" marR="0" lvl="1" indent="-336550" algn="l" defTabSz="914400" rtl="0" eaLnBrk="0" fontAlgn="base" latinLnBrk="0" hangingPunct="0">
              <a:lnSpc>
                <a:spcPct val="100000"/>
              </a:lnSpc>
              <a:spcBef>
                <a:spcPts val="600"/>
              </a:spcBef>
              <a:spcAft>
                <a:spcPct val="0"/>
              </a:spcAft>
              <a:buClr>
                <a:srgbClr val="808080"/>
              </a:buClr>
              <a:buSzPct val="100000"/>
              <a:buFont typeface="Wingdings 2" pitchFamily="2" charset="2"/>
              <a:buChar char=""/>
              <a:tabLst/>
              <a:defRPr/>
            </a:pPr>
            <a:r>
              <a:rPr kumimoji="0" lang="en-US" altLang="en-US" sz="2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Second level</a:t>
            </a:r>
          </a:p>
          <a:p>
            <a:pPr marL="968375" marR="0" lvl="2" indent="-282575" algn="l" defTabSz="914400" rtl="0" eaLnBrk="0" fontAlgn="base" latinLnBrk="0" hangingPunct="0">
              <a:lnSpc>
                <a:spcPct val="100000"/>
              </a:lnSpc>
              <a:spcBef>
                <a:spcPts val="600"/>
              </a:spcBef>
              <a:spcAft>
                <a:spcPct val="0"/>
              </a:spcAft>
              <a:buClr>
                <a:srgbClr val="969696"/>
              </a:buClr>
              <a:buSzPct val="100000"/>
              <a:buFont typeface="Wingdings 2"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Third level</a:t>
            </a:r>
          </a:p>
          <a:p>
            <a:pPr marL="1263650" marR="0" lvl="3" indent="-295275" algn="l" defTabSz="914400" rtl="0" eaLnBrk="0" fontAlgn="base" latinLnBrk="0" hangingPunct="0">
              <a:lnSpc>
                <a:spcPct val="100000"/>
              </a:lnSpc>
              <a:spcBef>
                <a:spcPts val="600"/>
              </a:spcBef>
              <a:spcAft>
                <a:spcPct val="0"/>
              </a:spcAft>
              <a:buClr>
                <a:srgbClr val="F8BC65"/>
              </a:buClr>
              <a:buSzPct val="100000"/>
              <a:buFont typeface="Wingdings 2" pitchFamily="2" charset="2"/>
              <a:buChar char=""/>
              <a:tabLst/>
              <a:defRPr/>
            </a:pPr>
            <a:r>
              <a:rPr kumimoji="0" lang="en-US" altLang="en-US" sz="18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Fourth level</a:t>
            </a:r>
          </a:p>
          <a:p>
            <a:pPr marL="1546225" marR="0" lvl="4" indent="-282575" algn="l" defTabSz="914400" rtl="0" eaLnBrk="0" fontAlgn="base" latinLnBrk="0" hangingPunct="0">
              <a:lnSpc>
                <a:spcPct val="100000"/>
              </a:lnSpc>
              <a:spcBef>
                <a:spcPts val="600"/>
              </a:spcBef>
              <a:spcAft>
                <a:spcPct val="0"/>
              </a:spcAft>
              <a:buClr>
                <a:srgbClr val="FBD299"/>
              </a:buClr>
              <a:buSzPct val="100000"/>
              <a:buFont typeface="Wingdings 2" pitchFamily="2" charset="2"/>
              <a:buChar char=""/>
              <a:tabLst/>
              <a:defRPr/>
            </a:pPr>
            <a:r>
              <a:rPr kumimoji="0" lang="en-US" altLang="en-US" sz="18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Fifth level</a:t>
            </a:r>
          </a:p>
        </p:txBody>
      </p:sp>
    </p:spTree>
    <p:extLst>
      <p:ext uri="{BB962C8B-B14F-4D97-AF65-F5344CB8AC3E}">
        <p14:creationId xmlns:p14="http://schemas.microsoft.com/office/powerpoint/2010/main" val="3579845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273826"/>
          </a:xfrm>
        </p:spPr>
        <p:txBody>
          <a:bodyPr/>
          <a:lstStyle>
            <a:lvl1pPr marL="349250" marR="0" indent="-349250" algn="l" defTabSz="914400" rtl="0" eaLnBrk="0" fontAlgn="base" latinLnBrk="0" hangingPunct="0">
              <a:lnSpc>
                <a:spcPct val="100000"/>
              </a:lnSpc>
              <a:spcBef>
                <a:spcPts val="2000"/>
              </a:spcBef>
              <a:spcAft>
                <a:spcPct val="0"/>
              </a:spcAft>
              <a:buClr>
                <a:srgbClr val="E98D0A"/>
              </a:buClr>
              <a:buSzPct val="100000"/>
              <a:buFont typeface="Wingdings 2" pitchFamily="2" charset="2"/>
              <a:buChar char=""/>
              <a:tabLst/>
              <a:defRPr kumimoji="0" lang="en-US" altLang="en-US" sz="2400" b="0" i="0" u="none" strike="noStrike" kern="1200" cap="none" spc="0" normalizeH="0" baseline="0" noProof="0">
                <a:ln>
                  <a:noFill/>
                </a:ln>
                <a:solidFill>
                  <a:prstClr val="black"/>
                </a:solidFill>
                <a:effectLst/>
                <a:uLnTx/>
                <a:uFillTx/>
                <a:ea typeface="ＭＳ Ｐゴシック" panose="020B0600070205080204" pitchFamily="34" charset="-128"/>
              </a:defRPr>
            </a:lvl1pPr>
            <a:lvl2pPr marL="685800" marR="0" indent="-336550" algn="l" defTabSz="914400" rtl="0" eaLnBrk="0" fontAlgn="base" latinLnBrk="0" hangingPunct="0">
              <a:lnSpc>
                <a:spcPct val="100000"/>
              </a:lnSpc>
              <a:spcBef>
                <a:spcPts val="600"/>
              </a:spcBef>
              <a:spcAft>
                <a:spcPct val="0"/>
              </a:spcAft>
              <a:buClr>
                <a:srgbClr val="808080"/>
              </a:buClr>
              <a:buSzPct val="100000"/>
              <a:buFont typeface="Wingdings 2" pitchFamily="2" charset="2"/>
              <a:buChar char=""/>
              <a:tabLst/>
              <a:defRPr kumimoji="0" lang="en-US" altLang="en-US" sz="2200" b="0" i="0" u="none" strike="noStrike" kern="1200" cap="none" spc="0" normalizeH="0" baseline="0" noProof="0">
                <a:ln>
                  <a:noFill/>
                </a:ln>
                <a:solidFill>
                  <a:prstClr val="black"/>
                </a:solidFill>
                <a:effectLst/>
                <a:uLnTx/>
                <a:uFillTx/>
                <a:ea typeface="ＭＳ Ｐゴシック" panose="020B0600070205080204" pitchFamily="34" charset="-128"/>
              </a:defRPr>
            </a:lvl2pPr>
            <a:lvl3pPr marL="968375" marR="0" indent="-282575" algn="l" defTabSz="914400" rtl="0" eaLnBrk="0" fontAlgn="base" latinLnBrk="0" hangingPunct="0">
              <a:lnSpc>
                <a:spcPct val="100000"/>
              </a:lnSpc>
              <a:spcBef>
                <a:spcPts val="600"/>
              </a:spcBef>
              <a:spcAft>
                <a:spcPct val="0"/>
              </a:spcAft>
              <a:buClr>
                <a:srgbClr val="969696"/>
              </a:buClr>
              <a:buSzPct val="100000"/>
              <a:buFont typeface="Wingdings 2" pitchFamily="2" charset="2"/>
              <a:buChar char=""/>
              <a:tabLst/>
              <a:defRPr kumimoji="0" lang="en-US" altLang="en-US" sz="2000" b="0" i="0" u="none" strike="noStrike" kern="1200" cap="none" spc="0" normalizeH="0" baseline="0" noProof="0">
                <a:ln>
                  <a:noFill/>
                </a:ln>
                <a:solidFill>
                  <a:prstClr val="black"/>
                </a:solidFill>
                <a:effectLst/>
                <a:uLnTx/>
                <a:uFillTx/>
                <a:ea typeface="ＭＳ Ｐゴシック" panose="020B0600070205080204" pitchFamily="34" charset="-128"/>
              </a:defRPr>
            </a:lvl3pPr>
            <a:lvl4pPr marL="1263650" marR="0" indent="-295275" algn="l" defTabSz="914400" rtl="0" eaLnBrk="0" fontAlgn="base" latinLnBrk="0" hangingPunct="0">
              <a:lnSpc>
                <a:spcPct val="100000"/>
              </a:lnSpc>
              <a:spcBef>
                <a:spcPts val="600"/>
              </a:spcBef>
              <a:spcAft>
                <a:spcPct val="0"/>
              </a:spcAft>
              <a:buClr>
                <a:srgbClr val="F8BC65"/>
              </a:buClr>
              <a:buSzPct val="100000"/>
              <a:buFont typeface="Wingdings 2" pitchFamily="2" charset="2"/>
              <a:buChar char=""/>
              <a:tabLst/>
              <a:defRPr kumimoji="0" lang="en-US" altLang="en-US" sz="1800" b="0" i="0" u="none" strike="noStrike" kern="1200" cap="none" spc="0" normalizeH="0" baseline="0" noProof="0">
                <a:ln>
                  <a:noFill/>
                </a:ln>
                <a:solidFill>
                  <a:prstClr val="black"/>
                </a:solidFill>
                <a:effectLst/>
                <a:uLnTx/>
                <a:uFillTx/>
                <a:ea typeface="ＭＳ Ｐゴシック" panose="020B0600070205080204" pitchFamily="34" charset="-128"/>
              </a:defRPr>
            </a:lvl4pPr>
            <a:lvl5pPr marL="1546225" marR="0" indent="-282575" algn="l" defTabSz="914400" rtl="0" eaLnBrk="0" fontAlgn="base" latinLnBrk="0" hangingPunct="0">
              <a:lnSpc>
                <a:spcPct val="100000"/>
              </a:lnSpc>
              <a:spcBef>
                <a:spcPts val="600"/>
              </a:spcBef>
              <a:spcAft>
                <a:spcPct val="0"/>
              </a:spcAft>
              <a:buClr>
                <a:srgbClr val="FBD299"/>
              </a:buClr>
              <a:buSzPct val="100000"/>
              <a:buFont typeface="Wingdings 2" pitchFamily="2" charset="2"/>
              <a:buChar char=""/>
              <a:tabLst/>
              <a:defRPr kumimoji="0" lang="en-US" altLang="en-US" sz="1800" b="0" i="0" u="none" strike="noStrike" kern="1200" cap="none" spc="0" normalizeH="0" baseline="0" noProof="0">
                <a:ln>
                  <a:noFill/>
                </a:ln>
                <a:solidFill>
                  <a:prstClr val="black"/>
                </a:solidFill>
                <a:effectLst/>
                <a:uLnTx/>
                <a:uFillTx/>
                <a:ea typeface="ＭＳ Ｐゴシック" panose="020B0600070205080204" pitchFamily="34" charset="-128"/>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273826"/>
          </a:xfrm>
        </p:spPr>
        <p:txBody>
          <a:bodyPr/>
          <a:lstStyle>
            <a:lvl1pPr marL="349250" marR="0" indent="-349250" algn="l" defTabSz="914400" rtl="0" eaLnBrk="0" fontAlgn="base" latinLnBrk="0" hangingPunct="0">
              <a:lnSpc>
                <a:spcPct val="100000"/>
              </a:lnSpc>
              <a:spcBef>
                <a:spcPts val="2000"/>
              </a:spcBef>
              <a:spcAft>
                <a:spcPct val="0"/>
              </a:spcAft>
              <a:buClr>
                <a:srgbClr val="E98D0A"/>
              </a:buClr>
              <a:buSzPct val="100000"/>
              <a:buFont typeface="Wingdings 2" pitchFamily="2" charset="2"/>
              <a:buChar char=""/>
              <a:tabLst/>
              <a:defRPr kumimoji="0" lang="en-US" altLang="en-US" sz="2400" b="0" i="0" u="none" strike="noStrike" kern="1200" cap="none" spc="0" normalizeH="0" baseline="0" noProof="0">
                <a:ln>
                  <a:noFill/>
                </a:ln>
                <a:solidFill>
                  <a:prstClr val="black"/>
                </a:solidFill>
                <a:effectLst/>
                <a:uLnTx/>
                <a:uFillTx/>
                <a:ea typeface="ＭＳ Ｐゴシック" panose="020B0600070205080204" pitchFamily="34" charset="-128"/>
              </a:defRPr>
            </a:lvl1pPr>
            <a:lvl2pPr marL="685800" marR="0" indent="-336550" algn="l" defTabSz="914400" rtl="0" eaLnBrk="0" fontAlgn="base" latinLnBrk="0" hangingPunct="0">
              <a:lnSpc>
                <a:spcPct val="100000"/>
              </a:lnSpc>
              <a:spcBef>
                <a:spcPts val="600"/>
              </a:spcBef>
              <a:spcAft>
                <a:spcPct val="0"/>
              </a:spcAft>
              <a:buClr>
                <a:srgbClr val="808080"/>
              </a:buClr>
              <a:buSzPct val="100000"/>
              <a:buFont typeface="Wingdings 2" pitchFamily="2" charset="2"/>
              <a:buChar char=""/>
              <a:tabLst/>
              <a:defRPr kumimoji="0" lang="en-US" altLang="en-US" sz="2200" b="0" i="0" u="none" strike="noStrike" kern="1200" cap="none" spc="0" normalizeH="0" baseline="0" noProof="0">
                <a:ln>
                  <a:noFill/>
                </a:ln>
                <a:solidFill>
                  <a:prstClr val="black"/>
                </a:solidFill>
                <a:effectLst/>
                <a:uLnTx/>
                <a:uFillTx/>
                <a:ea typeface="ＭＳ Ｐゴシック" panose="020B0600070205080204" pitchFamily="34" charset="-128"/>
              </a:defRPr>
            </a:lvl2pPr>
            <a:lvl3pPr marL="968375" marR="0" indent="-282575" algn="l" defTabSz="914400" rtl="0" eaLnBrk="0" fontAlgn="base" latinLnBrk="0" hangingPunct="0">
              <a:lnSpc>
                <a:spcPct val="100000"/>
              </a:lnSpc>
              <a:spcBef>
                <a:spcPts val="600"/>
              </a:spcBef>
              <a:spcAft>
                <a:spcPct val="0"/>
              </a:spcAft>
              <a:buClr>
                <a:srgbClr val="969696"/>
              </a:buClr>
              <a:buSzPct val="100000"/>
              <a:buFont typeface="Wingdings 2" pitchFamily="2" charset="2"/>
              <a:buChar char=""/>
              <a:tabLst/>
              <a:defRPr kumimoji="0" lang="en-US" altLang="en-US" sz="2000" b="0" i="0" u="none" strike="noStrike" kern="1200" cap="none" spc="0" normalizeH="0" baseline="0" noProof="0">
                <a:ln>
                  <a:noFill/>
                </a:ln>
                <a:solidFill>
                  <a:prstClr val="black"/>
                </a:solidFill>
                <a:effectLst/>
                <a:uLnTx/>
                <a:uFillTx/>
                <a:ea typeface="ＭＳ Ｐゴシック" panose="020B0600070205080204" pitchFamily="34" charset="-128"/>
              </a:defRPr>
            </a:lvl3pPr>
            <a:lvl4pPr marL="1263650" marR="0" indent="-295275" algn="l" defTabSz="914400" rtl="0" eaLnBrk="0" fontAlgn="base" latinLnBrk="0" hangingPunct="0">
              <a:lnSpc>
                <a:spcPct val="100000"/>
              </a:lnSpc>
              <a:spcBef>
                <a:spcPts val="600"/>
              </a:spcBef>
              <a:spcAft>
                <a:spcPct val="0"/>
              </a:spcAft>
              <a:buClr>
                <a:srgbClr val="F8BC65"/>
              </a:buClr>
              <a:buSzPct val="100000"/>
              <a:buFont typeface="Wingdings 2" pitchFamily="2" charset="2"/>
              <a:buChar char=""/>
              <a:tabLst/>
              <a:defRPr kumimoji="0" lang="en-US" altLang="en-US" sz="1800" b="0" i="0" u="none" strike="noStrike" kern="1200" cap="none" spc="0" normalizeH="0" baseline="0" noProof="0">
                <a:ln>
                  <a:noFill/>
                </a:ln>
                <a:solidFill>
                  <a:prstClr val="black"/>
                </a:solidFill>
                <a:effectLst/>
                <a:uLnTx/>
                <a:uFillTx/>
                <a:ea typeface="ＭＳ Ｐゴシック" panose="020B0600070205080204" pitchFamily="34" charset="-128"/>
              </a:defRPr>
            </a:lvl4pPr>
            <a:lvl5pPr marL="1546225" marR="0" indent="-282575" algn="l" defTabSz="914400" rtl="0" eaLnBrk="0" fontAlgn="base" latinLnBrk="0" hangingPunct="0">
              <a:lnSpc>
                <a:spcPct val="100000"/>
              </a:lnSpc>
              <a:spcBef>
                <a:spcPts val="600"/>
              </a:spcBef>
              <a:spcAft>
                <a:spcPct val="0"/>
              </a:spcAft>
              <a:buClr>
                <a:srgbClr val="FBD299"/>
              </a:buClr>
              <a:buSzPct val="100000"/>
              <a:buFont typeface="Wingdings 2" pitchFamily="2" charset="2"/>
              <a:buChar char=""/>
              <a:tabLst/>
              <a:defRPr kumimoji="0" lang="en-US" altLang="en-US" sz="1800" b="0" i="0" u="none" strike="noStrike" kern="1200" cap="none" spc="0" normalizeH="0" baseline="0" noProof="0">
                <a:ln>
                  <a:noFill/>
                </a:ln>
                <a:solidFill>
                  <a:prstClr val="black"/>
                </a:solidFill>
                <a:effectLst/>
                <a:uLnTx/>
                <a:uFillTx/>
                <a:ea typeface="ＭＳ Ｐゴシック" panose="020B0600070205080204" pitchFamily="34" charset="-128"/>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3955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198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665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FAF06D9-613B-42D7-9B21-22286B64BE02}" type="datetime1">
              <a:rPr lang="en-US"/>
              <a:pPr>
                <a:defRPr/>
              </a:pPr>
              <a:t>3/8/2021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F25BE28-24D7-4B8B-8EDA-AB65C5C80842}" type="slidenum">
              <a:rPr lang="en-US"/>
              <a:pPr>
                <a:defRPr/>
              </a:pPr>
              <a:t>‹#›</a:t>
            </a:fld>
            <a:endParaRPr lang="en-US"/>
          </a:p>
        </p:txBody>
      </p:sp>
    </p:spTree>
    <p:extLst>
      <p:ext uri="{BB962C8B-B14F-4D97-AF65-F5344CB8AC3E}">
        <p14:creationId xmlns:p14="http://schemas.microsoft.com/office/powerpoint/2010/main" val="402052397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9F9908A-3788-42AC-9054-A6CD76F008A8}" type="datetime1">
              <a:rPr lang="en-US"/>
              <a:pPr>
                <a:defRPr/>
              </a:pPr>
              <a:t>3/8/2021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AE37CA-C220-44B8-BBD2-BD3EDD889D27}" type="slidenum">
              <a:rPr lang="en-US"/>
              <a:pPr>
                <a:defRPr/>
              </a:pPr>
              <a:t>‹#›</a:t>
            </a:fld>
            <a:endParaRPr lang="en-US"/>
          </a:p>
        </p:txBody>
      </p:sp>
    </p:spTree>
    <p:extLst>
      <p:ext uri="{BB962C8B-B14F-4D97-AF65-F5344CB8AC3E}">
        <p14:creationId xmlns:p14="http://schemas.microsoft.com/office/powerpoint/2010/main" val="26087619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Freeform 6"/>
          <p:cNvSpPr/>
          <p:nvPr userDrawn="1"/>
        </p:nvSpPr>
        <p:spPr>
          <a:xfrm>
            <a:off x="0" y="5472114"/>
            <a:ext cx="9652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EF7D8"/>
              </a:solidFill>
              <a:effectLst/>
              <a:uLnTx/>
              <a:uFillTx/>
              <a:latin typeface="Arial"/>
              <a:ea typeface="+mn-ea"/>
              <a:cs typeface="+mn-cs"/>
            </a:endParaRPr>
          </a:p>
        </p:txBody>
      </p:sp>
      <p:sp>
        <p:nvSpPr>
          <p:cNvPr id="8" name="Freeform 7"/>
          <p:cNvSpPr/>
          <p:nvPr userDrawn="1"/>
        </p:nvSpPr>
        <p:spPr>
          <a:xfrm>
            <a:off x="2429934" y="6191250"/>
            <a:ext cx="9785351" cy="71278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EF7D8"/>
              </a:solidFill>
              <a:effectLst/>
              <a:uLnTx/>
              <a:uFillTx/>
              <a:latin typeface="Arial"/>
              <a:ea typeface="+mn-ea"/>
              <a:cs typeface="+mn-cs"/>
            </a:endParaRPr>
          </a:p>
        </p:txBody>
      </p:sp>
    </p:spTree>
    <p:extLst>
      <p:ext uri="{BB962C8B-B14F-4D97-AF65-F5344CB8AC3E}">
        <p14:creationId xmlns:p14="http://schemas.microsoft.com/office/powerpoint/2010/main" val="146028618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3200" kern="1200">
          <a:solidFill>
            <a:schemeClr val="tx1"/>
          </a:solidFill>
          <a:latin typeface="+mj-lt"/>
          <a:ea typeface="ＭＳ Ｐゴシック" charset="-128"/>
          <a:cs typeface="+mj-cs"/>
        </a:defRPr>
      </a:lvl1pPr>
      <a:lvl2pPr algn="l" defTabSz="457200" rtl="0" eaLnBrk="0" fontAlgn="base" hangingPunct="0">
        <a:spcBef>
          <a:spcPct val="0"/>
        </a:spcBef>
        <a:spcAft>
          <a:spcPct val="0"/>
        </a:spcAft>
        <a:defRPr sz="3200">
          <a:solidFill>
            <a:schemeClr val="tx1"/>
          </a:solidFill>
          <a:latin typeface="Arial" charset="0"/>
          <a:ea typeface="ＭＳ Ｐゴシック" charset="-128"/>
        </a:defRPr>
      </a:lvl2pPr>
      <a:lvl3pPr algn="l" defTabSz="457200" rtl="0" eaLnBrk="0" fontAlgn="base" hangingPunct="0">
        <a:spcBef>
          <a:spcPct val="0"/>
        </a:spcBef>
        <a:spcAft>
          <a:spcPct val="0"/>
        </a:spcAft>
        <a:defRPr sz="3200">
          <a:solidFill>
            <a:schemeClr val="tx1"/>
          </a:solidFill>
          <a:latin typeface="Arial" charset="0"/>
          <a:ea typeface="ＭＳ Ｐゴシック" charset="-128"/>
        </a:defRPr>
      </a:lvl3pPr>
      <a:lvl4pPr algn="l" defTabSz="457200" rtl="0" eaLnBrk="0" fontAlgn="base" hangingPunct="0">
        <a:spcBef>
          <a:spcPct val="0"/>
        </a:spcBef>
        <a:spcAft>
          <a:spcPct val="0"/>
        </a:spcAft>
        <a:defRPr sz="3200">
          <a:solidFill>
            <a:schemeClr val="tx1"/>
          </a:solidFill>
          <a:latin typeface="Arial" charset="0"/>
          <a:ea typeface="ＭＳ Ｐゴシック" charset="-128"/>
        </a:defRPr>
      </a:lvl4pPr>
      <a:lvl5pPr algn="l" defTabSz="457200" rtl="0" eaLnBrk="0" fontAlgn="base" hangingPunct="0">
        <a:spcBef>
          <a:spcPct val="0"/>
        </a:spcBef>
        <a:spcAft>
          <a:spcPct val="0"/>
        </a:spcAft>
        <a:defRPr sz="3200">
          <a:solidFill>
            <a:schemeClr val="tx1"/>
          </a:solidFill>
          <a:latin typeface="Arial" charset="0"/>
          <a:ea typeface="ＭＳ Ｐゴシック" charset="-128"/>
        </a:defRPr>
      </a:lvl5pPr>
      <a:lvl6pPr marL="457200" algn="l" defTabSz="457200" rtl="0" fontAlgn="base">
        <a:spcBef>
          <a:spcPct val="0"/>
        </a:spcBef>
        <a:spcAft>
          <a:spcPct val="0"/>
        </a:spcAft>
        <a:defRPr sz="3200">
          <a:solidFill>
            <a:schemeClr val="tx1"/>
          </a:solidFill>
          <a:latin typeface="Arial" charset="0"/>
          <a:ea typeface="ＭＳ Ｐゴシック" charset="-128"/>
        </a:defRPr>
      </a:lvl6pPr>
      <a:lvl7pPr marL="914400" algn="l" defTabSz="457200" rtl="0" fontAlgn="base">
        <a:spcBef>
          <a:spcPct val="0"/>
        </a:spcBef>
        <a:spcAft>
          <a:spcPct val="0"/>
        </a:spcAft>
        <a:defRPr sz="3200">
          <a:solidFill>
            <a:schemeClr val="tx1"/>
          </a:solidFill>
          <a:latin typeface="Arial" charset="0"/>
          <a:ea typeface="ＭＳ Ｐゴシック" charset="-128"/>
        </a:defRPr>
      </a:lvl7pPr>
      <a:lvl8pPr marL="1371600" algn="l" defTabSz="457200" rtl="0" fontAlgn="base">
        <a:spcBef>
          <a:spcPct val="0"/>
        </a:spcBef>
        <a:spcAft>
          <a:spcPct val="0"/>
        </a:spcAft>
        <a:defRPr sz="3200">
          <a:solidFill>
            <a:schemeClr val="tx1"/>
          </a:solidFill>
          <a:latin typeface="Arial" charset="0"/>
          <a:ea typeface="ＭＳ Ｐゴシック" charset="-128"/>
        </a:defRPr>
      </a:lvl8pPr>
      <a:lvl9pPr marL="1828800" algn="l" defTabSz="457200" rtl="0" fontAlgn="base">
        <a:spcBef>
          <a:spcPct val="0"/>
        </a:spcBef>
        <a:spcAft>
          <a:spcPct val="0"/>
        </a:spcAft>
        <a:defRPr sz="3200">
          <a:solidFill>
            <a:schemeClr val="tx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9">
            <a:lum/>
          </a:blip>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D444768-8B61-4345-A1EC-632179AAF0D7}"/>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EB90E62F-594D-8E4F-BAFA-79C844922B7C}"/>
              </a:ext>
            </a:extLst>
          </p:cNvPr>
          <p:cNvSpPr>
            <a:spLocks noGrp="1"/>
          </p:cNvSpPr>
          <p:nvPr>
            <p:ph type="body" idx="1"/>
          </p:nvPr>
        </p:nvSpPr>
        <p:spPr bwMode="auto">
          <a:xfrm>
            <a:off x="609600" y="1417639"/>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9250" marR="0" lvl="0" indent="-349250" algn="l" defTabSz="914400" rtl="0" eaLnBrk="0" fontAlgn="base" latinLnBrk="0" hangingPunct="0">
              <a:lnSpc>
                <a:spcPct val="100000"/>
              </a:lnSpc>
              <a:spcBef>
                <a:spcPts val="2000"/>
              </a:spcBef>
              <a:spcAft>
                <a:spcPct val="0"/>
              </a:spcAft>
              <a:buClr>
                <a:srgbClr val="E98D0A"/>
              </a:buClr>
              <a:buSzPct val="100000"/>
              <a:buFont typeface="Wingdings 2"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Click to edit Master text styles</a:t>
            </a:r>
          </a:p>
          <a:p>
            <a:pPr marL="685800" marR="0" lvl="1" indent="-336550" algn="l" defTabSz="914400" rtl="0" eaLnBrk="0" fontAlgn="base" latinLnBrk="0" hangingPunct="0">
              <a:lnSpc>
                <a:spcPct val="100000"/>
              </a:lnSpc>
              <a:spcBef>
                <a:spcPts val="600"/>
              </a:spcBef>
              <a:spcAft>
                <a:spcPct val="0"/>
              </a:spcAft>
              <a:buClr>
                <a:srgbClr val="808080"/>
              </a:buClr>
              <a:buSzPct val="100000"/>
              <a:buFont typeface="Wingdings 2" pitchFamily="2" charset="2"/>
              <a:buChar char=""/>
              <a:tabLst/>
              <a:defRPr/>
            </a:pPr>
            <a:r>
              <a:rPr kumimoji="0" lang="en-US" altLang="en-US" sz="2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Second level</a:t>
            </a:r>
          </a:p>
          <a:p>
            <a:pPr marL="968375" marR="0" lvl="2" indent="-282575" algn="l" defTabSz="914400" rtl="0" eaLnBrk="0" fontAlgn="base" latinLnBrk="0" hangingPunct="0">
              <a:lnSpc>
                <a:spcPct val="100000"/>
              </a:lnSpc>
              <a:spcBef>
                <a:spcPts val="600"/>
              </a:spcBef>
              <a:spcAft>
                <a:spcPct val="0"/>
              </a:spcAft>
              <a:buClr>
                <a:srgbClr val="969696"/>
              </a:buClr>
              <a:buSzPct val="100000"/>
              <a:buFont typeface="Wingdings 2"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Third level</a:t>
            </a:r>
          </a:p>
          <a:p>
            <a:pPr marL="1263650" marR="0" lvl="3" indent="-295275" algn="l" defTabSz="914400" rtl="0" eaLnBrk="0" fontAlgn="base" latinLnBrk="0" hangingPunct="0">
              <a:lnSpc>
                <a:spcPct val="100000"/>
              </a:lnSpc>
              <a:spcBef>
                <a:spcPts val="600"/>
              </a:spcBef>
              <a:spcAft>
                <a:spcPct val="0"/>
              </a:spcAft>
              <a:buClr>
                <a:srgbClr val="F8BC65"/>
              </a:buClr>
              <a:buSzPct val="100000"/>
              <a:buFont typeface="Wingdings 2" pitchFamily="2" charset="2"/>
              <a:buChar char=""/>
              <a:tabLst/>
              <a:defRPr/>
            </a:pPr>
            <a:r>
              <a:rPr kumimoji="0" lang="en-US" altLang="en-US" sz="18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Fourth level</a:t>
            </a:r>
          </a:p>
          <a:p>
            <a:pPr marL="1546225" marR="0" lvl="4" indent="-282575" algn="l" defTabSz="914400" rtl="0" eaLnBrk="0" fontAlgn="base" latinLnBrk="0" hangingPunct="0">
              <a:lnSpc>
                <a:spcPct val="100000"/>
              </a:lnSpc>
              <a:spcBef>
                <a:spcPts val="600"/>
              </a:spcBef>
              <a:spcAft>
                <a:spcPct val="0"/>
              </a:spcAft>
              <a:buClr>
                <a:srgbClr val="FBD299"/>
              </a:buClr>
              <a:buSzPct val="100000"/>
              <a:buFont typeface="Wingdings 2" pitchFamily="2" charset="2"/>
              <a:buChar char=""/>
              <a:tabLst/>
              <a:defRPr/>
            </a:pPr>
            <a:r>
              <a:rPr kumimoji="0" lang="en-US" altLang="en-US" sz="18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Fifth level</a:t>
            </a:r>
          </a:p>
        </p:txBody>
      </p:sp>
    </p:spTree>
    <p:extLst>
      <p:ext uri="{BB962C8B-B14F-4D97-AF65-F5344CB8AC3E}">
        <p14:creationId xmlns:p14="http://schemas.microsoft.com/office/powerpoint/2010/main" val="194525167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90" r:id="rId6"/>
    <p:sldLayoutId id="2147483691" r:id="rId7"/>
  </p:sldLayoutIdLst>
  <p:hf sldNum="0" hdr="0" ftr="0" dt="0"/>
  <p:txStyles>
    <p:titleStyle>
      <a:lvl1pPr algn="ctr" defTabSz="457200" rtl="0" fontAlgn="base">
        <a:spcBef>
          <a:spcPct val="0"/>
        </a:spcBef>
        <a:spcAft>
          <a:spcPct val="0"/>
        </a:spcAft>
        <a:defRPr sz="2800" b="1" kern="1200">
          <a:solidFill>
            <a:srgbClr val="C41230"/>
          </a:solidFill>
          <a:latin typeface="+mj-lt"/>
          <a:ea typeface="Geneva" charset="-128"/>
          <a:cs typeface="Geneva" panose="020B0503030404040204" pitchFamily="34" charset="0"/>
        </a:defRPr>
      </a:lvl1pPr>
      <a:lvl2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2pPr>
      <a:lvl3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3pPr>
      <a:lvl4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4pPr>
      <a:lvl5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5pPr>
      <a:lvl6pPr marL="457200" algn="ctr" defTabSz="457200" rtl="0" eaLnBrk="1" fontAlgn="base" hangingPunct="1">
        <a:spcBef>
          <a:spcPct val="0"/>
        </a:spcBef>
        <a:spcAft>
          <a:spcPct val="0"/>
        </a:spcAft>
        <a:defRPr sz="4400">
          <a:solidFill>
            <a:schemeClr val="tx1"/>
          </a:solidFill>
          <a:latin typeface="Calibri" charset="0"/>
          <a:ea typeface="Geneva" charset="-128"/>
        </a:defRPr>
      </a:lvl6pPr>
      <a:lvl7pPr marL="914400" algn="ctr" defTabSz="457200" rtl="0" eaLnBrk="1" fontAlgn="base" hangingPunct="1">
        <a:spcBef>
          <a:spcPct val="0"/>
        </a:spcBef>
        <a:spcAft>
          <a:spcPct val="0"/>
        </a:spcAft>
        <a:defRPr sz="4400">
          <a:solidFill>
            <a:schemeClr val="tx1"/>
          </a:solidFill>
          <a:latin typeface="Calibri" charset="0"/>
          <a:ea typeface="Geneva" charset="-128"/>
        </a:defRPr>
      </a:lvl7pPr>
      <a:lvl8pPr marL="1371600" algn="ctr" defTabSz="457200" rtl="0" eaLnBrk="1" fontAlgn="base" hangingPunct="1">
        <a:spcBef>
          <a:spcPct val="0"/>
        </a:spcBef>
        <a:spcAft>
          <a:spcPct val="0"/>
        </a:spcAft>
        <a:defRPr sz="4400">
          <a:solidFill>
            <a:schemeClr val="tx1"/>
          </a:solidFill>
          <a:latin typeface="Calibri" charset="0"/>
          <a:ea typeface="Geneva" charset="-128"/>
        </a:defRPr>
      </a:lvl8pPr>
      <a:lvl9pPr marL="1828800" algn="ctr" defTabSz="457200" rtl="0" eaLnBrk="1" fontAlgn="base" hangingPunct="1">
        <a:spcBef>
          <a:spcPct val="0"/>
        </a:spcBef>
        <a:spcAft>
          <a:spcPct val="0"/>
        </a:spcAft>
        <a:defRPr sz="4400">
          <a:solidFill>
            <a:schemeClr val="tx1"/>
          </a:solidFill>
          <a:latin typeface="Calibri" charset="0"/>
          <a:ea typeface="Geneva" charset="-128"/>
        </a:defRPr>
      </a:lvl9pPr>
    </p:titleStyle>
    <p:bodyStyle>
      <a:lvl1pPr marL="349250" marR="0" indent="-349250" algn="l" defTabSz="914400" rtl="0" eaLnBrk="0" fontAlgn="base" latinLnBrk="0" hangingPunct="0">
        <a:lnSpc>
          <a:spcPct val="100000"/>
        </a:lnSpc>
        <a:spcBef>
          <a:spcPts val="2000"/>
        </a:spcBef>
        <a:spcAft>
          <a:spcPct val="0"/>
        </a:spcAft>
        <a:buClr>
          <a:srgbClr val="E98D0A"/>
        </a:buClr>
        <a:buSzPct val="100000"/>
        <a:buFont typeface="Wingdings 2" pitchFamily="2" charset="2"/>
        <a:buChar char=""/>
        <a:tabLst/>
        <a:defRPr sz="2000" kern="1200">
          <a:solidFill>
            <a:schemeClr val="tx1"/>
          </a:solidFill>
          <a:latin typeface="+mn-lt"/>
          <a:ea typeface="Geneva" charset="-128"/>
          <a:cs typeface="Geneva" panose="020B0503030404040204" pitchFamily="34" charset="0"/>
        </a:defRPr>
      </a:lvl1pPr>
      <a:lvl2pPr marL="685800" marR="0" indent="-336550" algn="l" defTabSz="914400" rtl="0" eaLnBrk="0" fontAlgn="base" latinLnBrk="0" hangingPunct="0">
        <a:lnSpc>
          <a:spcPct val="100000"/>
        </a:lnSpc>
        <a:spcBef>
          <a:spcPts val="600"/>
        </a:spcBef>
        <a:spcAft>
          <a:spcPct val="0"/>
        </a:spcAft>
        <a:buClr>
          <a:srgbClr val="808080"/>
        </a:buClr>
        <a:buSzPct val="100000"/>
        <a:buFont typeface="Wingdings 2" pitchFamily="2" charset="2"/>
        <a:buChar char=""/>
        <a:tabLst/>
        <a:defRPr sz="2800" kern="1200">
          <a:solidFill>
            <a:schemeClr val="tx1"/>
          </a:solidFill>
          <a:latin typeface="+mn-lt"/>
          <a:ea typeface="Geneva" charset="-128"/>
          <a:cs typeface="Geneva" panose="020B0503030404040204" pitchFamily="34" charset="0"/>
        </a:defRPr>
      </a:lvl2pPr>
      <a:lvl3pPr marL="968375" marR="0" indent="-282575" algn="l" defTabSz="914400" rtl="0" eaLnBrk="0" fontAlgn="base" latinLnBrk="0" hangingPunct="0">
        <a:lnSpc>
          <a:spcPct val="100000"/>
        </a:lnSpc>
        <a:spcBef>
          <a:spcPts val="600"/>
        </a:spcBef>
        <a:spcAft>
          <a:spcPct val="0"/>
        </a:spcAft>
        <a:buClr>
          <a:srgbClr val="969696"/>
        </a:buClr>
        <a:buSzPct val="100000"/>
        <a:buFont typeface="Wingdings 2" pitchFamily="2" charset="2"/>
        <a:buChar char=""/>
        <a:tabLst/>
        <a:defRPr sz="2400" kern="1200">
          <a:solidFill>
            <a:schemeClr val="tx1"/>
          </a:solidFill>
          <a:latin typeface="+mn-lt"/>
          <a:ea typeface="Geneva" charset="-128"/>
          <a:cs typeface="Geneva" panose="020B0503030404040204" pitchFamily="34" charset="0"/>
        </a:defRPr>
      </a:lvl3pPr>
      <a:lvl4pPr marL="1263650" marR="0" indent="-295275" algn="l" defTabSz="914400" rtl="0" eaLnBrk="0" fontAlgn="base" latinLnBrk="0" hangingPunct="0">
        <a:lnSpc>
          <a:spcPct val="100000"/>
        </a:lnSpc>
        <a:spcBef>
          <a:spcPts val="600"/>
        </a:spcBef>
        <a:spcAft>
          <a:spcPct val="0"/>
        </a:spcAft>
        <a:buClr>
          <a:srgbClr val="F8BC65"/>
        </a:buClr>
        <a:buSzPct val="100000"/>
        <a:buFont typeface="Wingdings 2" pitchFamily="2" charset="2"/>
        <a:buChar char=""/>
        <a:tabLst/>
        <a:defRPr sz="2000" kern="1200">
          <a:solidFill>
            <a:schemeClr val="tx1"/>
          </a:solidFill>
          <a:latin typeface="+mn-lt"/>
          <a:ea typeface="Geneva" charset="-128"/>
          <a:cs typeface="Geneva" panose="020B0503030404040204" pitchFamily="34" charset="0"/>
        </a:defRPr>
      </a:lvl4pPr>
      <a:lvl5pPr marL="1546225" marR="0" indent="-282575" algn="l" defTabSz="914400" rtl="0" eaLnBrk="0" fontAlgn="base" latinLnBrk="0" hangingPunct="0">
        <a:lnSpc>
          <a:spcPct val="100000"/>
        </a:lnSpc>
        <a:spcBef>
          <a:spcPts val="600"/>
        </a:spcBef>
        <a:spcAft>
          <a:spcPct val="0"/>
        </a:spcAft>
        <a:buClr>
          <a:srgbClr val="FBD299"/>
        </a:buClr>
        <a:buSzPct val="100000"/>
        <a:buFont typeface="Wingdings 2" pitchFamily="2" charset="2"/>
        <a:buChar char=""/>
        <a:tabLst/>
        <a:defRPr sz="2000" kern="1200">
          <a:solidFill>
            <a:schemeClr val="tx1"/>
          </a:solidFill>
          <a:latin typeface="+mn-lt"/>
          <a:ea typeface="Geneva" charset="-128"/>
          <a:cs typeface="Geneva" panose="020B050303040404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pic>
        <p:nvPicPr>
          <p:cNvPr id="4" name="Picture 3" descr="Q:\Marketing &amp; Comm-Events\M&amp;C\IFSH Images for Renee\All Images\Technical Connections Meeting 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8531" y="1742567"/>
            <a:ext cx="5942330" cy="1781810"/>
          </a:xfrm>
          <a:prstGeom prst="rect">
            <a:avLst/>
          </a:prstGeom>
          <a:noFill/>
          <a:ln>
            <a:noFill/>
          </a:ln>
        </p:spPr>
      </p:pic>
    </p:spTree>
    <p:extLst>
      <p:ext uri="{BB962C8B-B14F-4D97-AF65-F5344CB8AC3E}">
        <p14:creationId xmlns:p14="http://schemas.microsoft.com/office/powerpoint/2010/main" val="3574470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B1A5-3D9A-4628-B88C-25CE5CF42144}"/>
              </a:ext>
            </a:extLst>
          </p:cNvPr>
          <p:cNvSpPr>
            <a:spLocks noGrp="1"/>
          </p:cNvSpPr>
          <p:nvPr>
            <p:ph type="title"/>
          </p:nvPr>
        </p:nvSpPr>
        <p:spPr>
          <a:xfrm>
            <a:off x="609600" y="159752"/>
            <a:ext cx="10972800" cy="1143000"/>
          </a:xfrm>
        </p:spPr>
        <p:txBody>
          <a:bodyPr/>
          <a:lstStyle/>
          <a:p>
            <a:r>
              <a:rPr lang="en-US" b="0" dirty="0"/>
              <a:t>Pipelines for amplicon sequence analysis</a:t>
            </a:r>
          </a:p>
        </p:txBody>
      </p:sp>
      <p:sp>
        <p:nvSpPr>
          <p:cNvPr id="7" name="AutoShape 6" descr="QIIME 2">
            <a:extLst>
              <a:ext uri="{FF2B5EF4-FFF2-40B4-BE49-F238E27FC236}">
                <a16:creationId xmlns:a16="http://schemas.microsoft.com/office/drawing/2014/main" id="{FAED608B-759F-4325-89B7-332043B3D70A}"/>
              </a:ext>
            </a:extLst>
          </p:cNvPr>
          <p:cNvSpPr>
            <a:spLocks noChangeAspect="1" noChangeArrowheads="1"/>
          </p:cNvSpPr>
          <p:nvPr/>
        </p:nvSpPr>
        <p:spPr bwMode="auto">
          <a:xfrm>
            <a:off x="5906278" y="256362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Taxonomic classification of IonTorrent-sequenced 16S amplicon sequences">
            <a:extLst>
              <a:ext uri="{FF2B5EF4-FFF2-40B4-BE49-F238E27FC236}">
                <a16:creationId xmlns:a16="http://schemas.microsoft.com/office/drawing/2014/main" id="{68D8CD23-E132-41E0-B9DE-B30C67CDE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46" y="1056573"/>
            <a:ext cx="2800145" cy="28001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5BC88C-70F1-41FA-BEF0-56B3A1D81153}"/>
              </a:ext>
            </a:extLst>
          </p:cNvPr>
          <p:cNvSpPr txBox="1"/>
          <p:nvPr/>
        </p:nvSpPr>
        <p:spPr>
          <a:xfrm>
            <a:off x="4884500" y="2144713"/>
            <a:ext cx="2144561" cy="769441"/>
          </a:xfrm>
          <a:prstGeom prst="rect">
            <a:avLst/>
          </a:prstGeom>
          <a:solidFill>
            <a:schemeClr val="tx1">
              <a:lumMod val="75000"/>
              <a:lumOff val="25000"/>
            </a:schemeClr>
          </a:solidFill>
        </p:spPr>
        <p:txBody>
          <a:bodyPr wrap="none" rtlCol="0">
            <a:spAutoFit/>
          </a:bodyPr>
          <a:lstStyle/>
          <a:p>
            <a:r>
              <a:rPr lang="en-US" sz="4400" dirty="0">
                <a:solidFill>
                  <a:schemeClr val="bg1"/>
                </a:solidFill>
              </a:rPr>
              <a:t>DADA 2</a:t>
            </a:r>
          </a:p>
        </p:txBody>
      </p:sp>
      <p:sp>
        <p:nvSpPr>
          <p:cNvPr id="13" name="TextBox 12">
            <a:extLst>
              <a:ext uri="{FF2B5EF4-FFF2-40B4-BE49-F238E27FC236}">
                <a16:creationId xmlns:a16="http://schemas.microsoft.com/office/drawing/2014/main" id="{CE27F500-CECB-4B9C-AB4D-09ED1D9AF71E}"/>
              </a:ext>
            </a:extLst>
          </p:cNvPr>
          <p:cNvSpPr txBox="1"/>
          <p:nvPr/>
        </p:nvSpPr>
        <p:spPr>
          <a:xfrm>
            <a:off x="4814026" y="3146067"/>
            <a:ext cx="3093669" cy="261610"/>
          </a:xfrm>
          <a:prstGeom prst="rect">
            <a:avLst/>
          </a:prstGeom>
          <a:noFill/>
        </p:spPr>
        <p:txBody>
          <a:bodyPr wrap="square">
            <a:spAutoFit/>
          </a:bodyPr>
          <a:lstStyle/>
          <a:p>
            <a:r>
              <a:rPr lang="en-US" sz="1050" dirty="0"/>
              <a:t>https://benjjneb.github.io/dada2/tutorial.html</a:t>
            </a:r>
          </a:p>
        </p:txBody>
      </p:sp>
      <p:sp>
        <p:nvSpPr>
          <p:cNvPr id="15" name="TextBox 14">
            <a:extLst>
              <a:ext uri="{FF2B5EF4-FFF2-40B4-BE49-F238E27FC236}">
                <a16:creationId xmlns:a16="http://schemas.microsoft.com/office/drawing/2014/main" id="{75CFD5CB-FD6C-4CAE-B097-05A2D15E36F7}"/>
              </a:ext>
            </a:extLst>
          </p:cNvPr>
          <p:cNvSpPr txBox="1"/>
          <p:nvPr/>
        </p:nvSpPr>
        <p:spPr>
          <a:xfrm>
            <a:off x="1021599" y="3122930"/>
            <a:ext cx="2728038" cy="276999"/>
          </a:xfrm>
          <a:prstGeom prst="rect">
            <a:avLst/>
          </a:prstGeom>
          <a:noFill/>
        </p:spPr>
        <p:txBody>
          <a:bodyPr wrap="square">
            <a:spAutoFit/>
          </a:bodyPr>
          <a:lstStyle/>
          <a:p>
            <a:r>
              <a:rPr lang="en-US" sz="1200" dirty="0"/>
              <a:t>https://qiime2.org/</a:t>
            </a:r>
          </a:p>
        </p:txBody>
      </p:sp>
      <p:pic>
        <p:nvPicPr>
          <p:cNvPr id="16" name="Picture 15">
            <a:extLst>
              <a:ext uri="{FF2B5EF4-FFF2-40B4-BE49-F238E27FC236}">
                <a16:creationId xmlns:a16="http://schemas.microsoft.com/office/drawing/2014/main" id="{8748E646-BF37-44E7-B9BC-8A8348F2C07B}"/>
              </a:ext>
            </a:extLst>
          </p:cNvPr>
          <p:cNvPicPr>
            <a:picLocks noChangeAspect="1"/>
          </p:cNvPicPr>
          <p:nvPr/>
        </p:nvPicPr>
        <p:blipFill>
          <a:blip r:embed="rId3"/>
          <a:stretch>
            <a:fillRect/>
          </a:stretch>
        </p:blipFill>
        <p:spPr>
          <a:xfrm>
            <a:off x="7847044" y="1421007"/>
            <a:ext cx="3741143" cy="1447413"/>
          </a:xfrm>
          <a:prstGeom prst="rect">
            <a:avLst/>
          </a:prstGeom>
        </p:spPr>
      </p:pic>
      <p:sp>
        <p:nvSpPr>
          <p:cNvPr id="17" name="TextBox 16">
            <a:extLst>
              <a:ext uri="{FF2B5EF4-FFF2-40B4-BE49-F238E27FC236}">
                <a16:creationId xmlns:a16="http://schemas.microsoft.com/office/drawing/2014/main" id="{C1D6944C-F0BE-4C8C-B9E3-5740C0C761DF}"/>
              </a:ext>
            </a:extLst>
          </p:cNvPr>
          <p:cNvSpPr txBox="1"/>
          <p:nvPr/>
        </p:nvSpPr>
        <p:spPr>
          <a:xfrm>
            <a:off x="9199983" y="2683754"/>
            <a:ext cx="1191352" cy="369332"/>
          </a:xfrm>
          <a:prstGeom prst="rect">
            <a:avLst/>
          </a:prstGeom>
          <a:noFill/>
        </p:spPr>
        <p:txBody>
          <a:bodyPr wrap="none" rtlCol="0">
            <a:spAutoFit/>
          </a:bodyPr>
          <a:lstStyle/>
          <a:p>
            <a:r>
              <a:rPr lang="en-US" dirty="0" err="1"/>
              <a:t>MetaAmp</a:t>
            </a:r>
            <a:endParaRPr lang="en-US" dirty="0"/>
          </a:p>
        </p:txBody>
      </p:sp>
      <p:sp>
        <p:nvSpPr>
          <p:cNvPr id="20" name="TextBox 19">
            <a:extLst>
              <a:ext uri="{FF2B5EF4-FFF2-40B4-BE49-F238E27FC236}">
                <a16:creationId xmlns:a16="http://schemas.microsoft.com/office/drawing/2014/main" id="{A147A57F-28A2-4DC9-B01D-2AF004D7EE47}"/>
              </a:ext>
            </a:extLst>
          </p:cNvPr>
          <p:cNvSpPr txBox="1"/>
          <p:nvPr/>
        </p:nvSpPr>
        <p:spPr>
          <a:xfrm>
            <a:off x="8086143" y="3122931"/>
            <a:ext cx="3703087" cy="276999"/>
          </a:xfrm>
          <a:prstGeom prst="rect">
            <a:avLst/>
          </a:prstGeom>
          <a:noFill/>
        </p:spPr>
        <p:txBody>
          <a:bodyPr wrap="square">
            <a:spAutoFit/>
          </a:bodyPr>
          <a:lstStyle/>
          <a:p>
            <a:r>
              <a:rPr lang="en-US" sz="1200" dirty="0"/>
              <a:t>http://ebg.ucalgary.ca/metaamp/</a:t>
            </a:r>
          </a:p>
        </p:txBody>
      </p:sp>
      <p:sp>
        <p:nvSpPr>
          <p:cNvPr id="22" name="TextBox 21">
            <a:extLst>
              <a:ext uri="{FF2B5EF4-FFF2-40B4-BE49-F238E27FC236}">
                <a16:creationId xmlns:a16="http://schemas.microsoft.com/office/drawing/2014/main" id="{03EBAD8B-2ECD-465F-97B8-DD75848D9CB9}"/>
              </a:ext>
            </a:extLst>
          </p:cNvPr>
          <p:cNvSpPr txBox="1"/>
          <p:nvPr/>
        </p:nvSpPr>
        <p:spPr>
          <a:xfrm>
            <a:off x="985546" y="3896428"/>
            <a:ext cx="10484612" cy="1754326"/>
          </a:xfrm>
          <a:prstGeom prst="rect">
            <a:avLst/>
          </a:prstGeom>
          <a:noFill/>
        </p:spPr>
        <p:txBody>
          <a:bodyPr wrap="square">
            <a:spAutoFit/>
          </a:bodyPr>
          <a:lstStyle/>
          <a:p>
            <a:r>
              <a:rPr lang="en-US" dirty="0">
                <a:effectLst/>
                <a:latin typeface="+mn-lt"/>
                <a:ea typeface="Times New Roman" panose="02020603050405020304" pitchFamily="18" charset="0"/>
              </a:rPr>
              <a:t>However, these tools require much human interference.</a:t>
            </a:r>
          </a:p>
          <a:p>
            <a:pPr marL="285750" indent="-285750">
              <a:buFont typeface="Arial" panose="020B0604020202020204" pitchFamily="34" charset="0"/>
              <a:buChar char="•"/>
            </a:pPr>
            <a:r>
              <a:rPr lang="en-US" dirty="0">
                <a:effectLst/>
                <a:latin typeface="+mn-lt"/>
                <a:ea typeface="Times New Roman" panose="02020603050405020304" pitchFamily="18" charset="0"/>
              </a:rPr>
              <a:t>Automation: users need to run step by step</a:t>
            </a:r>
          </a:p>
          <a:p>
            <a:pPr marL="285750" indent="-285750">
              <a:buFont typeface="Arial" panose="020B0604020202020204" pitchFamily="34" charset="0"/>
              <a:buChar char="•"/>
            </a:pPr>
            <a:r>
              <a:rPr lang="en-US" dirty="0">
                <a:effectLst/>
                <a:latin typeface="+mn-lt"/>
                <a:ea typeface="Times New Roman" panose="02020603050405020304" pitchFamily="18" charset="0"/>
              </a:rPr>
              <a:t>Demultiplexing: users need to check the orientation of barcodes</a:t>
            </a:r>
          </a:p>
          <a:p>
            <a:pPr marL="285750" indent="-285750">
              <a:buFont typeface="Arial" panose="020B0604020202020204" pitchFamily="34" charset="0"/>
              <a:buChar char="•"/>
            </a:pPr>
            <a:r>
              <a:rPr lang="en-US" dirty="0">
                <a:effectLst/>
                <a:latin typeface="+mn-lt"/>
                <a:ea typeface="Times New Roman" panose="02020603050405020304" pitchFamily="18" charset="0"/>
              </a:rPr>
              <a:t>Quality trimming</a:t>
            </a:r>
            <a:r>
              <a:rPr lang="en-US" dirty="0">
                <a:latin typeface="+mn-lt"/>
                <a:ea typeface="Times New Roman" panose="02020603050405020304" pitchFamily="18" charset="0"/>
              </a:rPr>
              <a:t>: </a:t>
            </a:r>
            <a:r>
              <a:rPr lang="en-US" dirty="0">
                <a:effectLst/>
                <a:latin typeface="+mn-lt"/>
                <a:ea typeface="Times New Roman" panose="02020603050405020304" pitchFamily="18" charset="0"/>
              </a:rPr>
              <a:t>users are required to select high-quality region </a:t>
            </a:r>
            <a:endParaRPr lang="en-US" dirty="0">
              <a:latin typeface="+mn-lt"/>
              <a:ea typeface="Times New Roman" panose="02020603050405020304" pitchFamily="18" charset="0"/>
            </a:endParaRPr>
          </a:p>
          <a:p>
            <a:pPr marL="285750" indent="-285750">
              <a:buFont typeface="Arial" panose="020B0604020202020204" pitchFamily="34" charset="0"/>
              <a:buChar char="•"/>
            </a:pPr>
            <a:r>
              <a:rPr lang="en-US" dirty="0">
                <a:effectLst/>
                <a:latin typeface="+mn-lt"/>
                <a:ea typeface="Times New Roman" panose="02020603050405020304" pitchFamily="18" charset="0"/>
              </a:rPr>
              <a:t>Resampling: users need to determine the optimal resampling depth</a:t>
            </a:r>
          </a:p>
          <a:p>
            <a:endParaRPr lang="en-US" dirty="0">
              <a:latin typeface="+mn-lt"/>
            </a:endParaRPr>
          </a:p>
        </p:txBody>
      </p:sp>
    </p:spTree>
    <p:extLst>
      <p:ext uri="{BB962C8B-B14F-4D97-AF65-F5344CB8AC3E}">
        <p14:creationId xmlns:p14="http://schemas.microsoft.com/office/powerpoint/2010/main" val="4185382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D7A29-457A-483A-9DD5-DC212A16446E}"/>
              </a:ext>
            </a:extLst>
          </p:cNvPr>
          <p:cNvSpPr>
            <a:spLocks noGrp="1"/>
          </p:cNvSpPr>
          <p:nvPr>
            <p:ph type="title"/>
          </p:nvPr>
        </p:nvSpPr>
        <p:spPr>
          <a:xfrm>
            <a:off x="609600" y="41373"/>
            <a:ext cx="10972800" cy="1143000"/>
          </a:xfrm>
        </p:spPr>
        <p:txBody>
          <a:bodyPr/>
          <a:lstStyle/>
          <a:p>
            <a:r>
              <a:rPr lang="en-US" b="0" dirty="0"/>
              <a:t>Amplicon sequence analysis pipeline (ASAP 2)</a:t>
            </a:r>
          </a:p>
        </p:txBody>
      </p:sp>
      <p:pic>
        <p:nvPicPr>
          <p:cNvPr id="5" name="Picture 4">
            <a:extLst>
              <a:ext uri="{FF2B5EF4-FFF2-40B4-BE49-F238E27FC236}">
                <a16:creationId xmlns:a16="http://schemas.microsoft.com/office/drawing/2014/main" id="{A350859A-82D3-4C5D-A39C-56AB761E76BD}"/>
              </a:ext>
            </a:extLst>
          </p:cNvPr>
          <p:cNvPicPr>
            <a:picLocks noChangeAspect="1"/>
          </p:cNvPicPr>
          <p:nvPr/>
        </p:nvPicPr>
        <p:blipFill rotWithShape="1">
          <a:blip r:embed="rId2"/>
          <a:srcRect l="2372" t="13122" r="2309" b="14478"/>
          <a:stretch/>
        </p:blipFill>
        <p:spPr>
          <a:xfrm>
            <a:off x="407435" y="1417638"/>
            <a:ext cx="11621279" cy="4735286"/>
          </a:xfrm>
          <a:prstGeom prst="rect">
            <a:avLst/>
          </a:prstGeom>
        </p:spPr>
      </p:pic>
    </p:spTree>
    <p:extLst>
      <p:ext uri="{BB962C8B-B14F-4D97-AF65-F5344CB8AC3E}">
        <p14:creationId xmlns:p14="http://schemas.microsoft.com/office/powerpoint/2010/main" val="1673292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699F-041D-4292-9326-C0F170841A52}"/>
              </a:ext>
            </a:extLst>
          </p:cNvPr>
          <p:cNvSpPr>
            <a:spLocks noGrp="1"/>
          </p:cNvSpPr>
          <p:nvPr>
            <p:ph type="title"/>
          </p:nvPr>
        </p:nvSpPr>
        <p:spPr>
          <a:xfrm>
            <a:off x="572278" y="111353"/>
            <a:ext cx="10972800" cy="733068"/>
          </a:xfrm>
        </p:spPr>
        <p:txBody>
          <a:bodyPr/>
          <a:lstStyle/>
          <a:p>
            <a:r>
              <a:rPr lang="en-US" b="0" dirty="0">
                <a:effectLst/>
                <a:latin typeface="+mn-lt"/>
                <a:ea typeface="Times New Roman" panose="02020603050405020304" pitchFamily="18" charset="0"/>
              </a:rPr>
              <a:t>Workflow of the pipeline</a:t>
            </a:r>
            <a:endParaRPr lang="en-US" sz="4000" b="0" dirty="0">
              <a:latin typeface="+mn-lt"/>
            </a:endParaRPr>
          </a:p>
        </p:txBody>
      </p:sp>
      <p:pic>
        <p:nvPicPr>
          <p:cNvPr id="4" name="image1.png">
            <a:extLst>
              <a:ext uri="{FF2B5EF4-FFF2-40B4-BE49-F238E27FC236}">
                <a16:creationId xmlns:a16="http://schemas.microsoft.com/office/drawing/2014/main" id="{E8F7C378-F778-4F3D-9F67-91F66B5CEFB1}"/>
              </a:ext>
            </a:extLst>
          </p:cNvPr>
          <p:cNvPicPr/>
          <p:nvPr/>
        </p:nvPicPr>
        <p:blipFill>
          <a:blip r:embed="rId2"/>
          <a:srcRect/>
          <a:stretch>
            <a:fillRect/>
          </a:stretch>
        </p:blipFill>
        <p:spPr>
          <a:xfrm>
            <a:off x="1463757" y="783771"/>
            <a:ext cx="9264486" cy="5290457"/>
          </a:xfrm>
          <a:prstGeom prst="rect">
            <a:avLst/>
          </a:prstGeom>
          <a:ln/>
        </p:spPr>
      </p:pic>
    </p:spTree>
    <p:extLst>
      <p:ext uri="{BB962C8B-B14F-4D97-AF65-F5344CB8AC3E}">
        <p14:creationId xmlns:p14="http://schemas.microsoft.com/office/powerpoint/2010/main" val="11319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46D7-E2C1-457C-9B2C-84AFB3A25BFC}"/>
              </a:ext>
            </a:extLst>
          </p:cNvPr>
          <p:cNvSpPr>
            <a:spLocks noGrp="1"/>
          </p:cNvSpPr>
          <p:nvPr>
            <p:ph type="title"/>
          </p:nvPr>
        </p:nvSpPr>
        <p:spPr/>
        <p:txBody>
          <a:bodyPr/>
          <a:lstStyle/>
          <a:p>
            <a:r>
              <a:rPr lang="en-US" b="0" dirty="0">
                <a:latin typeface="+mn-lt"/>
              </a:rPr>
              <a:t>Auto detection of optimal high-quality region</a:t>
            </a:r>
            <a:br>
              <a:rPr lang="en-US" sz="1800" dirty="0">
                <a:effectLst/>
                <a:latin typeface="Calibri" panose="020F0502020204030204" pitchFamily="34" charset="0"/>
                <a:ea typeface="Calibri" panose="020F0502020204030204" pitchFamily="34" charset="0"/>
              </a:rPr>
            </a:br>
            <a:endParaRPr lang="en-US" dirty="0"/>
          </a:p>
        </p:txBody>
      </p:sp>
      <p:pic>
        <p:nvPicPr>
          <p:cNvPr id="4" name="image2.png">
            <a:extLst>
              <a:ext uri="{FF2B5EF4-FFF2-40B4-BE49-F238E27FC236}">
                <a16:creationId xmlns:a16="http://schemas.microsoft.com/office/drawing/2014/main" id="{9933CA06-2C38-4E25-99AE-CB5C3EA06F25}"/>
              </a:ext>
            </a:extLst>
          </p:cNvPr>
          <p:cNvPicPr/>
          <p:nvPr/>
        </p:nvPicPr>
        <p:blipFill>
          <a:blip r:embed="rId2"/>
          <a:srcRect/>
          <a:stretch>
            <a:fillRect/>
          </a:stretch>
        </p:blipFill>
        <p:spPr>
          <a:xfrm>
            <a:off x="2685661" y="1078101"/>
            <a:ext cx="6631000" cy="5089434"/>
          </a:xfrm>
          <a:prstGeom prst="rect">
            <a:avLst/>
          </a:prstGeom>
          <a:ln/>
        </p:spPr>
      </p:pic>
    </p:spTree>
    <p:extLst>
      <p:ext uri="{BB962C8B-B14F-4D97-AF65-F5344CB8AC3E}">
        <p14:creationId xmlns:p14="http://schemas.microsoft.com/office/powerpoint/2010/main" val="3198517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D9F8-BFF6-4590-BC5A-826E152E60B7}"/>
              </a:ext>
            </a:extLst>
          </p:cNvPr>
          <p:cNvSpPr>
            <a:spLocks noGrp="1"/>
          </p:cNvSpPr>
          <p:nvPr>
            <p:ph type="title"/>
          </p:nvPr>
        </p:nvSpPr>
        <p:spPr/>
        <p:txBody>
          <a:bodyPr/>
          <a:lstStyle/>
          <a:p>
            <a:r>
              <a:rPr lang="en-US" b="0" dirty="0">
                <a:latin typeface="+mn-lt"/>
              </a:rPr>
              <a:t>Automatic determination of the optimal resampling depth</a:t>
            </a:r>
          </a:p>
        </p:txBody>
      </p:sp>
      <p:pic>
        <p:nvPicPr>
          <p:cNvPr id="4" name="image5.png">
            <a:extLst>
              <a:ext uri="{FF2B5EF4-FFF2-40B4-BE49-F238E27FC236}">
                <a16:creationId xmlns:a16="http://schemas.microsoft.com/office/drawing/2014/main" id="{02C6AA25-1C09-4DC7-AB73-987DCEE514A3}"/>
              </a:ext>
            </a:extLst>
          </p:cNvPr>
          <p:cNvPicPr/>
          <p:nvPr/>
        </p:nvPicPr>
        <p:blipFill>
          <a:blip r:embed="rId2"/>
          <a:srcRect/>
          <a:stretch>
            <a:fillRect/>
          </a:stretch>
        </p:blipFill>
        <p:spPr>
          <a:xfrm>
            <a:off x="996820" y="1638740"/>
            <a:ext cx="10116901" cy="3791676"/>
          </a:xfrm>
          <a:prstGeom prst="rect">
            <a:avLst/>
          </a:prstGeom>
          <a:ln/>
        </p:spPr>
      </p:pic>
    </p:spTree>
    <p:extLst>
      <p:ext uri="{BB962C8B-B14F-4D97-AF65-F5344CB8AC3E}">
        <p14:creationId xmlns:p14="http://schemas.microsoft.com/office/powerpoint/2010/main" val="204364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BA07-B6DA-425D-9E8E-D4CBDC35782C}"/>
              </a:ext>
            </a:extLst>
          </p:cNvPr>
          <p:cNvSpPr>
            <a:spLocks noGrp="1"/>
          </p:cNvSpPr>
          <p:nvPr>
            <p:ph type="title"/>
          </p:nvPr>
        </p:nvSpPr>
        <p:spPr/>
        <p:txBody>
          <a:bodyPr/>
          <a:lstStyle/>
          <a:p>
            <a:r>
              <a:rPr lang="en-US" b="0" dirty="0">
                <a:latin typeface="+mn-lt"/>
              </a:rPr>
              <a:t>ASAP 2 in comparison with other pipelines</a:t>
            </a:r>
            <a:br>
              <a:rPr lang="en-US" sz="1800" dirty="0">
                <a:effectLst/>
                <a:latin typeface="Calibri" panose="020F0502020204030204" pitchFamily="34" charset="0"/>
                <a:ea typeface="Calibri" panose="020F0502020204030204" pitchFamily="34" charset="0"/>
              </a:rPr>
            </a:br>
            <a:endParaRPr lang="en-US" dirty="0"/>
          </a:p>
        </p:txBody>
      </p:sp>
      <p:graphicFrame>
        <p:nvGraphicFramePr>
          <p:cNvPr id="4" name="Content Placeholder 3">
            <a:extLst>
              <a:ext uri="{FF2B5EF4-FFF2-40B4-BE49-F238E27FC236}">
                <a16:creationId xmlns:a16="http://schemas.microsoft.com/office/drawing/2014/main" id="{7E77C0BD-18EF-4EA5-A782-F8E75620477C}"/>
              </a:ext>
            </a:extLst>
          </p:cNvPr>
          <p:cNvGraphicFramePr>
            <a:graphicFrameLocks noGrp="1"/>
          </p:cNvGraphicFramePr>
          <p:nvPr>
            <p:ph idx="1"/>
          </p:nvPr>
        </p:nvGraphicFramePr>
        <p:xfrm>
          <a:off x="1675343" y="1043745"/>
          <a:ext cx="8970887" cy="4456652"/>
        </p:xfrm>
        <a:graphic>
          <a:graphicData uri="http://schemas.openxmlformats.org/drawingml/2006/table">
            <a:tbl>
              <a:tblPr bandRow="1">
                <a:tableStyleId>{5C22544A-7EE6-4342-B048-85BDC9FD1C3A}</a:tableStyleId>
              </a:tblPr>
              <a:tblGrid>
                <a:gridCol w="1811136">
                  <a:extLst>
                    <a:ext uri="{9D8B030D-6E8A-4147-A177-3AD203B41FA5}">
                      <a16:colId xmlns:a16="http://schemas.microsoft.com/office/drawing/2014/main" val="1293090746"/>
                    </a:ext>
                  </a:extLst>
                </a:gridCol>
                <a:gridCol w="1473953">
                  <a:extLst>
                    <a:ext uri="{9D8B030D-6E8A-4147-A177-3AD203B41FA5}">
                      <a16:colId xmlns:a16="http://schemas.microsoft.com/office/drawing/2014/main" val="3912207059"/>
                    </a:ext>
                  </a:extLst>
                </a:gridCol>
                <a:gridCol w="1473953">
                  <a:extLst>
                    <a:ext uri="{9D8B030D-6E8A-4147-A177-3AD203B41FA5}">
                      <a16:colId xmlns:a16="http://schemas.microsoft.com/office/drawing/2014/main" val="558752431"/>
                    </a:ext>
                  </a:extLst>
                </a:gridCol>
                <a:gridCol w="1473953">
                  <a:extLst>
                    <a:ext uri="{9D8B030D-6E8A-4147-A177-3AD203B41FA5}">
                      <a16:colId xmlns:a16="http://schemas.microsoft.com/office/drawing/2014/main" val="2878584926"/>
                    </a:ext>
                  </a:extLst>
                </a:gridCol>
                <a:gridCol w="1473953">
                  <a:extLst>
                    <a:ext uri="{9D8B030D-6E8A-4147-A177-3AD203B41FA5}">
                      <a16:colId xmlns:a16="http://schemas.microsoft.com/office/drawing/2014/main" val="2152757950"/>
                    </a:ext>
                  </a:extLst>
                </a:gridCol>
                <a:gridCol w="1263939">
                  <a:extLst>
                    <a:ext uri="{9D8B030D-6E8A-4147-A177-3AD203B41FA5}">
                      <a16:colId xmlns:a16="http://schemas.microsoft.com/office/drawing/2014/main" val="3861739379"/>
                    </a:ext>
                  </a:extLst>
                </a:gridCol>
              </a:tblGrid>
              <a:tr h="722731">
                <a:tc>
                  <a:txBody>
                    <a:bodyPr/>
                    <a:lstStyle/>
                    <a:p>
                      <a:pPr marL="0" marR="0">
                        <a:lnSpc>
                          <a:spcPct val="107000"/>
                        </a:lnSpc>
                        <a:spcBef>
                          <a:spcPts val="0"/>
                        </a:spcBef>
                        <a:spcAft>
                          <a:spcPts val="800"/>
                        </a:spcAft>
                      </a:pPr>
                      <a:r>
                        <a:rPr lang="en-US" sz="1400">
                          <a:effectLst/>
                        </a:rPr>
                        <a:t> </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QIIME 2</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DADA 2</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MetaAmp (OTU-based)</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MetaAmp ASV-based)</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ASAP 2</a:t>
                      </a:r>
                      <a:endParaRPr lang="en-US" sz="1200">
                        <a:effectLst/>
                        <a:latin typeface="Calibri" panose="020F0502020204030204" pitchFamily="34" charset="0"/>
                        <a:ea typeface="Calibri" panose="020F0502020204030204" pitchFamily="34" charset="0"/>
                      </a:endParaRPr>
                    </a:p>
                  </a:txBody>
                  <a:tcPr marL="6294" marR="6294" marT="6294" marB="0" anchor="ctr"/>
                </a:tc>
                <a:extLst>
                  <a:ext uri="{0D108BD9-81ED-4DB2-BD59-A6C34878D82A}">
                    <a16:rowId xmlns:a16="http://schemas.microsoft.com/office/drawing/2014/main" val="3223841102"/>
                  </a:ext>
                </a:extLst>
              </a:tr>
              <a:tr h="240759">
                <a:tc>
                  <a:txBody>
                    <a:bodyPr/>
                    <a:lstStyle/>
                    <a:p>
                      <a:pPr marL="0" marR="0">
                        <a:lnSpc>
                          <a:spcPct val="107000"/>
                        </a:lnSpc>
                        <a:spcBef>
                          <a:spcPts val="0"/>
                        </a:spcBef>
                        <a:spcAft>
                          <a:spcPts val="800"/>
                        </a:spcAft>
                      </a:pPr>
                      <a:r>
                        <a:rPr lang="en-US" sz="1400">
                          <a:effectLst/>
                        </a:rPr>
                        <a:t>Feature</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ASV</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ASV</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OTU </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ASV</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ASV</a:t>
                      </a:r>
                      <a:endParaRPr lang="en-US" sz="1200">
                        <a:effectLst/>
                        <a:latin typeface="Calibri" panose="020F0502020204030204" pitchFamily="34" charset="0"/>
                        <a:ea typeface="Calibri" panose="020F0502020204030204" pitchFamily="34" charset="0"/>
                      </a:endParaRPr>
                    </a:p>
                  </a:txBody>
                  <a:tcPr marL="6294" marR="6294" marT="6294" marB="0" anchor="ctr"/>
                </a:tc>
                <a:extLst>
                  <a:ext uri="{0D108BD9-81ED-4DB2-BD59-A6C34878D82A}">
                    <a16:rowId xmlns:a16="http://schemas.microsoft.com/office/drawing/2014/main" val="2215047513"/>
                  </a:ext>
                </a:extLst>
              </a:tr>
              <a:tr h="843224">
                <a:tc>
                  <a:txBody>
                    <a:bodyPr/>
                    <a:lstStyle/>
                    <a:p>
                      <a:pPr marL="0" marR="0">
                        <a:lnSpc>
                          <a:spcPct val="107000"/>
                        </a:lnSpc>
                        <a:spcBef>
                          <a:spcPts val="0"/>
                        </a:spcBef>
                        <a:spcAft>
                          <a:spcPts val="800"/>
                        </a:spcAft>
                      </a:pPr>
                      <a:r>
                        <a:rPr lang="en-US" sz="1400">
                          <a:effectLst/>
                        </a:rPr>
                        <a:t>Supported formats</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All *</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Only demultiplexed sequences</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Only demultiplexed sequences</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Only demultiplexed sequences</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All *</a:t>
                      </a:r>
                      <a:endParaRPr lang="en-US" sz="1200">
                        <a:effectLst/>
                        <a:latin typeface="Calibri" panose="020F0502020204030204" pitchFamily="34" charset="0"/>
                        <a:ea typeface="Calibri" panose="020F0502020204030204" pitchFamily="34" charset="0"/>
                      </a:endParaRPr>
                    </a:p>
                  </a:txBody>
                  <a:tcPr marL="6294" marR="6294" marT="6294" marB="0" anchor="ctr"/>
                </a:tc>
                <a:extLst>
                  <a:ext uri="{0D108BD9-81ED-4DB2-BD59-A6C34878D82A}">
                    <a16:rowId xmlns:a16="http://schemas.microsoft.com/office/drawing/2014/main" val="240883931"/>
                  </a:ext>
                </a:extLst>
              </a:tr>
              <a:tr h="722731">
                <a:tc>
                  <a:txBody>
                    <a:bodyPr/>
                    <a:lstStyle/>
                    <a:p>
                      <a:pPr marL="0" marR="0">
                        <a:lnSpc>
                          <a:spcPct val="107000"/>
                        </a:lnSpc>
                        <a:spcBef>
                          <a:spcPts val="0"/>
                        </a:spcBef>
                        <a:spcAft>
                          <a:spcPts val="800"/>
                        </a:spcAft>
                      </a:pPr>
                      <a:r>
                        <a:rPr lang="en-US" sz="1400">
                          <a:effectLst/>
                        </a:rPr>
                        <a:t>Barcode orientation identification</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Manual</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Manual </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NA**</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NA**</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Auto</a:t>
                      </a:r>
                      <a:endParaRPr lang="en-US" sz="1200">
                        <a:effectLst/>
                        <a:latin typeface="Calibri" panose="020F0502020204030204" pitchFamily="34" charset="0"/>
                        <a:ea typeface="Calibri" panose="020F0502020204030204" pitchFamily="34" charset="0"/>
                      </a:endParaRPr>
                    </a:p>
                  </a:txBody>
                  <a:tcPr marL="6294" marR="6294" marT="6294" marB="0" anchor="ctr"/>
                </a:tc>
                <a:extLst>
                  <a:ext uri="{0D108BD9-81ED-4DB2-BD59-A6C34878D82A}">
                    <a16:rowId xmlns:a16="http://schemas.microsoft.com/office/drawing/2014/main" val="2632560284"/>
                  </a:ext>
                </a:extLst>
              </a:tr>
              <a:tr h="963717">
                <a:tc>
                  <a:txBody>
                    <a:bodyPr/>
                    <a:lstStyle/>
                    <a:p>
                      <a:pPr marL="0" marR="0">
                        <a:lnSpc>
                          <a:spcPct val="107000"/>
                        </a:lnSpc>
                        <a:spcBef>
                          <a:spcPts val="0"/>
                        </a:spcBef>
                        <a:spcAft>
                          <a:spcPts val="800"/>
                        </a:spcAft>
                      </a:pPr>
                      <a:r>
                        <a:rPr lang="en-US" sz="1400">
                          <a:effectLst/>
                        </a:rPr>
                        <a:t>Combination of multiple projects</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Manually merge feature tables</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Manually merge feature tables</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OTUs cannot be combined</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Demultiplexed data as input</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Auto merge feature tables</a:t>
                      </a:r>
                      <a:endParaRPr lang="en-US" sz="1200">
                        <a:effectLst/>
                        <a:latin typeface="Calibri" panose="020F0502020204030204" pitchFamily="34" charset="0"/>
                        <a:ea typeface="Calibri" panose="020F0502020204030204" pitchFamily="34" charset="0"/>
                      </a:endParaRPr>
                    </a:p>
                  </a:txBody>
                  <a:tcPr marL="6294" marR="6294" marT="6294" marB="0" anchor="ctr"/>
                </a:tc>
                <a:extLst>
                  <a:ext uri="{0D108BD9-81ED-4DB2-BD59-A6C34878D82A}">
                    <a16:rowId xmlns:a16="http://schemas.microsoft.com/office/drawing/2014/main" val="1426255525"/>
                  </a:ext>
                </a:extLst>
              </a:tr>
              <a:tr h="602239">
                <a:tc>
                  <a:txBody>
                    <a:bodyPr/>
                    <a:lstStyle/>
                    <a:p>
                      <a:pPr marL="0" marR="0">
                        <a:lnSpc>
                          <a:spcPct val="107000"/>
                        </a:lnSpc>
                        <a:spcBef>
                          <a:spcPts val="0"/>
                        </a:spcBef>
                        <a:spcAft>
                          <a:spcPts val="800"/>
                        </a:spcAft>
                      </a:pPr>
                      <a:r>
                        <a:rPr lang="en-US" sz="1400">
                          <a:effectLst/>
                        </a:rPr>
                        <a:t>High-quality region identification</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Manual</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Manual </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NA***</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Manual </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Auto </a:t>
                      </a:r>
                      <a:endParaRPr lang="en-US" sz="1200">
                        <a:effectLst/>
                        <a:latin typeface="Calibri" panose="020F0502020204030204" pitchFamily="34" charset="0"/>
                        <a:ea typeface="Calibri" panose="020F0502020204030204" pitchFamily="34" charset="0"/>
                      </a:endParaRPr>
                    </a:p>
                  </a:txBody>
                  <a:tcPr marL="6294" marR="6294" marT="6294" marB="0" anchor="ctr"/>
                </a:tc>
                <a:extLst>
                  <a:ext uri="{0D108BD9-81ED-4DB2-BD59-A6C34878D82A}">
                    <a16:rowId xmlns:a16="http://schemas.microsoft.com/office/drawing/2014/main" val="1600166927"/>
                  </a:ext>
                </a:extLst>
              </a:tr>
              <a:tr h="361251">
                <a:tc>
                  <a:txBody>
                    <a:bodyPr/>
                    <a:lstStyle/>
                    <a:p>
                      <a:pPr marL="0" marR="0">
                        <a:lnSpc>
                          <a:spcPct val="107000"/>
                        </a:lnSpc>
                        <a:spcBef>
                          <a:spcPts val="0"/>
                        </a:spcBef>
                        <a:spcAft>
                          <a:spcPts val="800"/>
                        </a:spcAft>
                      </a:pPr>
                      <a:r>
                        <a:rPr lang="en-US" sz="1400">
                          <a:effectLst/>
                        </a:rPr>
                        <a:t>Resampling depth</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Manual</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Manual</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 Manual</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a:effectLst/>
                        </a:rPr>
                        <a:t>Manual</a:t>
                      </a:r>
                      <a:endParaRPr lang="en-US" sz="1200">
                        <a:effectLst/>
                        <a:latin typeface="Calibri" panose="020F0502020204030204" pitchFamily="34" charset="0"/>
                        <a:ea typeface="Calibri" panose="020F0502020204030204" pitchFamily="34" charset="0"/>
                      </a:endParaRPr>
                    </a:p>
                  </a:txBody>
                  <a:tcPr marL="6294" marR="6294" marT="6294" marB="0" anchor="ctr"/>
                </a:tc>
                <a:tc>
                  <a:txBody>
                    <a:bodyPr/>
                    <a:lstStyle/>
                    <a:p>
                      <a:pPr marL="0" marR="0">
                        <a:lnSpc>
                          <a:spcPct val="107000"/>
                        </a:lnSpc>
                        <a:spcBef>
                          <a:spcPts val="0"/>
                        </a:spcBef>
                        <a:spcAft>
                          <a:spcPts val="800"/>
                        </a:spcAft>
                      </a:pPr>
                      <a:r>
                        <a:rPr lang="en-US" sz="1400" dirty="0">
                          <a:effectLst/>
                        </a:rPr>
                        <a:t>Auto</a:t>
                      </a:r>
                      <a:endParaRPr lang="en-US" sz="1200" dirty="0">
                        <a:effectLst/>
                        <a:latin typeface="Calibri" panose="020F0502020204030204" pitchFamily="34" charset="0"/>
                        <a:ea typeface="Calibri" panose="020F0502020204030204" pitchFamily="34" charset="0"/>
                      </a:endParaRPr>
                    </a:p>
                  </a:txBody>
                  <a:tcPr marL="6294" marR="6294" marT="6294" marB="0" anchor="ctr"/>
                </a:tc>
                <a:extLst>
                  <a:ext uri="{0D108BD9-81ED-4DB2-BD59-A6C34878D82A}">
                    <a16:rowId xmlns:a16="http://schemas.microsoft.com/office/drawing/2014/main" val="996106731"/>
                  </a:ext>
                </a:extLst>
              </a:tr>
            </a:tbl>
          </a:graphicData>
        </a:graphic>
      </p:graphicFrame>
    </p:spTree>
    <p:extLst>
      <p:ext uri="{BB962C8B-B14F-4D97-AF65-F5344CB8AC3E}">
        <p14:creationId xmlns:p14="http://schemas.microsoft.com/office/powerpoint/2010/main" val="588389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188C84-2DAD-4108-9206-7DFB4263DDF6}"/>
              </a:ext>
            </a:extLst>
          </p:cNvPr>
          <p:cNvPicPr>
            <a:picLocks noChangeAspect="1"/>
          </p:cNvPicPr>
          <p:nvPr/>
        </p:nvPicPr>
        <p:blipFill rotWithShape="1">
          <a:blip r:embed="rId2"/>
          <a:srcRect l="498" t="4207" r="30663" b="11553"/>
          <a:stretch/>
        </p:blipFill>
        <p:spPr>
          <a:xfrm>
            <a:off x="2359089" y="1158516"/>
            <a:ext cx="7473821" cy="4906385"/>
          </a:xfrm>
          <a:prstGeom prst="rect">
            <a:avLst/>
          </a:prstGeom>
        </p:spPr>
      </p:pic>
      <p:sp>
        <p:nvSpPr>
          <p:cNvPr id="8" name="Title 1">
            <a:extLst>
              <a:ext uri="{FF2B5EF4-FFF2-40B4-BE49-F238E27FC236}">
                <a16:creationId xmlns:a16="http://schemas.microsoft.com/office/drawing/2014/main" id="{84425F23-8836-4011-8799-DA96774FD4B9}"/>
              </a:ext>
            </a:extLst>
          </p:cNvPr>
          <p:cNvSpPr txBox="1">
            <a:spLocks/>
          </p:cNvSpPr>
          <p:nvPr/>
        </p:nvSpPr>
        <p:spPr bwMode="auto">
          <a:xfrm>
            <a:off x="371670" y="32657"/>
            <a:ext cx="10972800" cy="66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2800" b="1" kern="1200">
                <a:solidFill>
                  <a:srgbClr val="C41230"/>
                </a:solidFill>
                <a:latin typeface="+mj-lt"/>
                <a:ea typeface="Geneva" charset="-128"/>
                <a:cs typeface="Geneva" panose="020B0503030404040204" pitchFamily="34" charset="0"/>
              </a:defRPr>
            </a:lvl1pPr>
            <a:lvl2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2pPr>
            <a:lvl3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3pPr>
            <a:lvl4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4pPr>
            <a:lvl5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5pPr>
            <a:lvl6pPr marL="457200" algn="ctr" defTabSz="457200" rtl="0" eaLnBrk="1" fontAlgn="base" hangingPunct="1">
              <a:spcBef>
                <a:spcPct val="0"/>
              </a:spcBef>
              <a:spcAft>
                <a:spcPct val="0"/>
              </a:spcAft>
              <a:defRPr sz="4400">
                <a:solidFill>
                  <a:schemeClr val="tx1"/>
                </a:solidFill>
                <a:latin typeface="Calibri" charset="0"/>
                <a:ea typeface="Geneva" charset="-128"/>
              </a:defRPr>
            </a:lvl6pPr>
            <a:lvl7pPr marL="914400" algn="ctr" defTabSz="457200" rtl="0" eaLnBrk="1" fontAlgn="base" hangingPunct="1">
              <a:spcBef>
                <a:spcPct val="0"/>
              </a:spcBef>
              <a:spcAft>
                <a:spcPct val="0"/>
              </a:spcAft>
              <a:defRPr sz="4400">
                <a:solidFill>
                  <a:schemeClr val="tx1"/>
                </a:solidFill>
                <a:latin typeface="Calibri" charset="0"/>
                <a:ea typeface="Geneva" charset="-128"/>
              </a:defRPr>
            </a:lvl7pPr>
            <a:lvl8pPr marL="1371600" algn="ctr" defTabSz="457200" rtl="0" eaLnBrk="1" fontAlgn="base" hangingPunct="1">
              <a:spcBef>
                <a:spcPct val="0"/>
              </a:spcBef>
              <a:spcAft>
                <a:spcPct val="0"/>
              </a:spcAft>
              <a:defRPr sz="4400">
                <a:solidFill>
                  <a:schemeClr val="tx1"/>
                </a:solidFill>
                <a:latin typeface="Calibri" charset="0"/>
                <a:ea typeface="Geneva" charset="-128"/>
              </a:defRPr>
            </a:lvl8pPr>
            <a:lvl9pPr marL="1828800" algn="ctr" defTabSz="457200" rtl="0" eaLnBrk="1" fontAlgn="base" hangingPunct="1">
              <a:spcBef>
                <a:spcPct val="0"/>
              </a:spcBef>
              <a:spcAft>
                <a:spcPct val="0"/>
              </a:spcAft>
              <a:defRPr sz="4400">
                <a:solidFill>
                  <a:schemeClr val="tx1"/>
                </a:solidFill>
                <a:latin typeface="Calibri" charset="0"/>
                <a:ea typeface="Geneva" charset="-128"/>
              </a:defRPr>
            </a:lvl9pPr>
          </a:lstStyle>
          <a:p>
            <a:pPr eaLnBrk="1" hangingPunct="1"/>
            <a:r>
              <a:rPr lang="en-US" b="0" dirty="0">
                <a:latin typeface="+mn-lt"/>
              </a:rPr>
              <a:t>Pipeline source code</a:t>
            </a:r>
            <a:endParaRPr lang="en-US" dirty="0"/>
          </a:p>
        </p:txBody>
      </p:sp>
    </p:spTree>
    <p:extLst>
      <p:ext uri="{BB962C8B-B14F-4D97-AF65-F5344CB8AC3E}">
        <p14:creationId xmlns:p14="http://schemas.microsoft.com/office/powerpoint/2010/main" val="3614528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7441B5-34AC-47AA-A12E-6718322ADFB2}"/>
              </a:ext>
            </a:extLst>
          </p:cNvPr>
          <p:cNvSpPr/>
          <p:nvPr/>
        </p:nvSpPr>
        <p:spPr>
          <a:xfrm>
            <a:off x="0" y="5638638"/>
            <a:ext cx="12192000" cy="122231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AF13B2D5-93AD-415F-98B6-313CB84FB597}"/>
              </a:ext>
            </a:extLst>
          </p:cNvPr>
          <p:cNvSpPr txBox="1">
            <a:spLocks/>
          </p:cNvSpPr>
          <p:nvPr/>
        </p:nvSpPr>
        <p:spPr bwMode="auto">
          <a:xfrm>
            <a:off x="371670" y="32657"/>
            <a:ext cx="10972800" cy="66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2800" b="1" kern="1200">
                <a:solidFill>
                  <a:srgbClr val="C41230"/>
                </a:solidFill>
                <a:latin typeface="+mj-lt"/>
                <a:ea typeface="Geneva" charset="-128"/>
                <a:cs typeface="Geneva" panose="020B0503030404040204" pitchFamily="34" charset="0"/>
              </a:defRPr>
            </a:lvl1pPr>
            <a:lvl2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2pPr>
            <a:lvl3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3pPr>
            <a:lvl4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4pPr>
            <a:lvl5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5pPr>
            <a:lvl6pPr marL="457200" algn="ctr" defTabSz="457200" rtl="0" eaLnBrk="1" fontAlgn="base" hangingPunct="1">
              <a:spcBef>
                <a:spcPct val="0"/>
              </a:spcBef>
              <a:spcAft>
                <a:spcPct val="0"/>
              </a:spcAft>
              <a:defRPr sz="4400">
                <a:solidFill>
                  <a:schemeClr val="tx1"/>
                </a:solidFill>
                <a:latin typeface="Calibri" charset="0"/>
                <a:ea typeface="Geneva" charset="-128"/>
              </a:defRPr>
            </a:lvl6pPr>
            <a:lvl7pPr marL="914400" algn="ctr" defTabSz="457200" rtl="0" eaLnBrk="1" fontAlgn="base" hangingPunct="1">
              <a:spcBef>
                <a:spcPct val="0"/>
              </a:spcBef>
              <a:spcAft>
                <a:spcPct val="0"/>
              </a:spcAft>
              <a:defRPr sz="4400">
                <a:solidFill>
                  <a:schemeClr val="tx1"/>
                </a:solidFill>
                <a:latin typeface="Calibri" charset="0"/>
                <a:ea typeface="Geneva" charset="-128"/>
              </a:defRPr>
            </a:lvl7pPr>
            <a:lvl8pPr marL="1371600" algn="ctr" defTabSz="457200" rtl="0" eaLnBrk="1" fontAlgn="base" hangingPunct="1">
              <a:spcBef>
                <a:spcPct val="0"/>
              </a:spcBef>
              <a:spcAft>
                <a:spcPct val="0"/>
              </a:spcAft>
              <a:defRPr sz="4400">
                <a:solidFill>
                  <a:schemeClr val="tx1"/>
                </a:solidFill>
                <a:latin typeface="Calibri" charset="0"/>
                <a:ea typeface="Geneva" charset="-128"/>
              </a:defRPr>
            </a:lvl8pPr>
            <a:lvl9pPr marL="1828800" algn="ctr" defTabSz="457200" rtl="0" eaLnBrk="1" fontAlgn="base" hangingPunct="1">
              <a:spcBef>
                <a:spcPct val="0"/>
              </a:spcBef>
              <a:spcAft>
                <a:spcPct val="0"/>
              </a:spcAft>
              <a:defRPr sz="4400">
                <a:solidFill>
                  <a:schemeClr val="tx1"/>
                </a:solidFill>
                <a:latin typeface="Calibri" charset="0"/>
                <a:ea typeface="Geneva" charset="-128"/>
              </a:defRPr>
            </a:lvl9pPr>
          </a:lstStyle>
          <a:p>
            <a:pPr eaLnBrk="1" hangingPunct="1"/>
            <a:r>
              <a:rPr lang="en-US" b="0" dirty="0">
                <a:latin typeface="+mn-lt"/>
              </a:rPr>
              <a:t>Web server interface</a:t>
            </a:r>
            <a:endParaRPr lang="en-US" dirty="0"/>
          </a:p>
        </p:txBody>
      </p:sp>
      <p:pic>
        <p:nvPicPr>
          <p:cNvPr id="11" name="image3.png">
            <a:extLst>
              <a:ext uri="{FF2B5EF4-FFF2-40B4-BE49-F238E27FC236}">
                <a16:creationId xmlns:a16="http://schemas.microsoft.com/office/drawing/2014/main" id="{7008A1DA-F223-4D67-A146-1C38BB1E0653}"/>
              </a:ext>
            </a:extLst>
          </p:cNvPr>
          <p:cNvPicPr/>
          <p:nvPr/>
        </p:nvPicPr>
        <p:blipFill>
          <a:blip r:embed="rId2"/>
          <a:srcRect l="12023" t="12851" r="11739" b="5283"/>
          <a:stretch>
            <a:fillRect/>
          </a:stretch>
        </p:blipFill>
        <p:spPr>
          <a:xfrm>
            <a:off x="670470" y="608207"/>
            <a:ext cx="10851060" cy="6249793"/>
          </a:xfrm>
          <a:prstGeom prst="rect">
            <a:avLst/>
          </a:prstGeom>
          <a:ln/>
        </p:spPr>
      </p:pic>
    </p:spTree>
    <p:extLst>
      <p:ext uri="{BB962C8B-B14F-4D97-AF65-F5344CB8AC3E}">
        <p14:creationId xmlns:p14="http://schemas.microsoft.com/office/powerpoint/2010/main" val="713188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5F3F-4DC5-4E58-A2C8-1F689233A907}"/>
              </a:ext>
            </a:extLst>
          </p:cNvPr>
          <p:cNvSpPr>
            <a:spLocks noGrp="1"/>
          </p:cNvSpPr>
          <p:nvPr>
            <p:ph type="title"/>
          </p:nvPr>
        </p:nvSpPr>
        <p:spPr>
          <a:xfrm>
            <a:off x="609600" y="83360"/>
            <a:ext cx="10972800" cy="364509"/>
          </a:xfrm>
        </p:spPr>
        <p:txBody>
          <a:bodyPr/>
          <a:lstStyle/>
          <a:p>
            <a:r>
              <a:rPr lang="en-US" b="0" dirty="0">
                <a:latin typeface="+mn-lt"/>
              </a:rPr>
              <a:t>Demonstration results</a:t>
            </a:r>
            <a:endParaRPr lang="en-US" dirty="0"/>
          </a:p>
        </p:txBody>
      </p:sp>
      <p:pic>
        <p:nvPicPr>
          <p:cNvPr id="4" name="image4.png">
            <a:extLst>
              <a:ext uri="{FF2B5EF4-FFF2-40B4-BE49-F238E27FC236}">
                <a16:creationId xmlns:a16="http://schemas.microsoft.com/office/drawing/2014/main" id="{F01FF75B-19FE-43CB-BE1B-3E04E88214A6}"/>
              </a:ext>
            </a:extLst>
          </p:cNvPr>
          <p:cNvPicPr/>
          <p:nvPr/>
        </p:nvPicPr>
        <p:blipFill>
          <a:blip r:embed="rId2"/>
          <a:srcRect/>
          <a:stretch>
            <a:fillRect/>
          </a:stretch>
        </p:blipFill>
        <p:spPr>
          <a:xfrm>
            <a:off x="2106385" y="485192"/>
            <a:ext cx="7979229" cy="5676676"/>
          </a:xfrm>
          <a:prstGeom prst="rect">
            <a:avLst/>
          </a:prstGeom>
          <a:ln/>
        </p:spPr>
      </p:pic>
    </p:spTree>
    <p:extLst>
      <p:ext uri="{BB962C8B-B14F-4D97-AF65-F5344CB8AC3E}">
        <p14:creationId xmlns:p14="http://schemas.microsoft.com/office/powerpoint/2010/main" val="238948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C0A50-2C6A-4056-A824-DB8F867A3DC5}"/>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5B1C9F18-BB7F-41DC-BE2E-85522393451C}"/>
              </a:ext>
            </a:extLst>
          </p:cNvPr>
          <p:cNvSpPr>
            <a:spLocks noGrp="1"/>
          </p:cNvSpPr>
          <p:nvPr>
            <p:ph idx="1"/>
          </p:nvPr>
        </p:nvSpPr>
        <p:spPr/>
        <p:txBody>
          <a:bodyPr/>
          <a:lstStyle/>
          <a:p>
            <a:pPr marL="0" indent="0">
              <a:buNone/>
            </a:pPr>
            <a:r>
              <a:rPr lang="en-US" dirty="0"/>
              <a:t>I acknowledge Dr Behzad </a:t>
            </a:r>
            <a:r>
              <a:rPr lang="en-US" dirty="0" err="1"/>
              <a:t>Imanian</a:t>
            </a:r>
            <a:r>
              <a:rPr lang="en-US" dirty="0"/>
              <a:t> for his </a:t>
            </a:r>
            <a:r>
              <a:rPr lang="en-US" altLang="en-US" dirty="0"/>
              <a:t>great supervision. We thank Institute for Food Safety and Health (IFSH) and Food and Drug Administration (FDA) of the U.S. Department of Health and Human Services (HHS) for supporting the research. Thanks to Renee and Ozzie for organizing the TCM seminar.</a:t>
            </a:r>
          </a:p>
        </p:txBody>
      </p:sp>
    </p:spTree>
    <p:extLst>
      <p:ext uri="{BB962C8B-B14F-4D97-AF65-F5344CB8AC3E}">
        <p14:creationId xmlns:p14="http://schemas.microsoft.com/office/powerpoint/2010/main" val="2396130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124E-2709-A64D-B32A-849DD74091A7}"/>
              </a:ext>
            </a:extLst>
          </p:cNvPr>
          <p:cNvSpPr>
            <a:spLocks noGrp="1"/>
          </p:cNvSpPr>
          <p:nvPr>
            <p:ph type="ctrTitle"/>
          </p:nvPr>
        </p:nvSpPr>
        <p:spPr>
          <a:xfrm>
            <a:off x="1623936" y="401508"/>
            <a:ext cx="8664211" cy="1293650"/>
          </a:xfrm>
        </p:spPr>
        <p:txBody>
          <a:bodyPr/>
          <a:lstStyle/>
          <a:p>
            <a:r>
              <a:rPr lang="en-US" sz="2800" dirty="0">
                <a:solidFill>
                  <a:srgbClr val="000000"/>
                </a:solidFill>
                <a:latin typeface="Times New Roman" panose="02020603050405020304" pitchFamily="18" charset="0"/>
              </a:rPr>
              <a:t>ASAP 2, A Metagenomic Analytical Tool for </a:t>
            </a:r>
            <a:br>
              <a:rPr lang="en-US" sz="2800" dirty="0">
                <a:solidFill>
                  <a:srgbClr val="000000"/>
                </a:solidFill>
                <a:latin typeface="Times New Roman" panose="02020603050405020304" pitchFamily="18" charset="0"/>
              </a:rPr>
            </a:br>
            <a:r>
              <a:rPr lang="en-US" sz="2800" dirty="0">
                <a:solidFill>
                  <a:srgbClr val="000000"/>
                </a:solidFill>
                <a:latin typeface="Times New Roman" panose="02020603050405020304" pitchFamily="18" charset="0"/>
              </a:rPr>
              <a:t>Pathogen Detection in The Environment </a:t>
            </a:r>
            <a:endParaRPr lang="en-US" sz="4800" dirty="0"/>
          </a:p>
        </p:txBody>
      </p:sp>
      <p:sp>
        <p:nvSpPr>
          <p:cNvPr id="4" name="Subtitle 3">
            <a:extLst>
              <a:ext uri="{FF2B5EF4-FFF2-40B4-BE49-F238E27FC236}">
                <a16:creationId xmlns:a16="http://schemas.microsoft.com/office/drawing/2014/main" id="{C2D6F2D3-3352-BC43-B364-3501C25DE124}"/>
              </a:ext>
            </a:extLst>
          </p:cNvPr>
          <p:cNvSpPr>
            <a:spLocks noGrp="1"/>
          </p:cNvSpPr>
          <p:nvPr>
            <p:ph type="subTitle" idx="1"/>
          </p:nvPr>
        </p:nvSpPr>
        <p:spPr>
          <a:xfrm>
            <a:off x="1784110" y="4738299"/>
            <a:ext cx="8664212" cy="1032657"/>
          </a:xfrm>
        </p:spPr>
        <p:txBody>
          <a:bodyPr>
            <a:normAutofit/>
          </a:bodyPr>
          <a:lstStyle/>
          <a:p>
            <a:r>
              <a:rPr lang="en-US" dirty="0"/>
              <a:t>Renmao Tian</a:t>
            </a:r>
          </a:p>
          <a:p>
            <a:r>
              <a:rPr lang="en-US" dirty="0"/>
              <a:t>Research Scientist; High Throughput Initiative; </a:t>
            </a:r>
          </a:p>
          <a:p>
            <a:r>
              <a:rPr lang="en-US" dirty="0"/>
              <a:t>Institute for Food Safety and Health; IIT</a:t>
            </a:r>
          </a:p>
        </p:txBody>
      </p:sp>
      <p:sp>
        <p:nvSpPr>
          <p:cNvPr id="3" name="Rectangle 2">
            <a:extLst>
              <a:ext uri="{FF2B5EF4-FFF2-40B4-BE49-F238E27FC236}">
                <a16:creationId xmlns:a16="http://schemas.microsoft.com/office/drawing/2014/main" id="{E0DED2C5-C88F-429B-8A60-58B0AC565D39}"/>
              </a:ext>
            </a:extLst>
          </p:cNvPr>
          <p:cNvSpPr/>
          <p:nvPr/>
        </p:nvSpPr>
        <p:spPr>
          <a:xfrm>
            <a:off x="992155" y="1751822"/>
            <a:ext cx="10207690" cy="29298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664E2766-4B93-4D62-ABBE-13D65703C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3803" y="1962674"/>
            <a:ext cx="3204394" cy="2326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FE17-53F6-419C-B8AA-23D876D9BA9B}"/>
              </a:ext>
            </a:extLst>
          </p:cNvPr>
          <p:cNvSpPr>
            <a:spLocks noGrp="1"/>
          </p:cNvSpPr>
          <p:nvPr>
            <p:ph type="title"/>
          </p:nvPr>
        </p:nvSpPr>
        <p:spPr>
          <a:xfrm>
            <a:off x="609600" y="2700597"/>
            <a:ext cx="10972800" cy="1143000"/>
          </a:xfrm>
        </p:spPr>
        <p:txBody>
          <a:bodyPr/>
          <a:lstStyle/>
          <a:p>
            <a:r>
              <a:rPr lang="en-US" sz="6000" dirty="0"/>
              <a:t>Q &amp; A</a:t>
            </a:r>
          </a:p>
        </p:txBody>
      </p:sp>
    </p:spTree>
    <p:extLst>
      <p:ext uri="{BB962C8B-B14F-4D97-AF65-F5344CB8AC3E}">
        <p14:creationId xmlns:p14="http://schemas.microsoft.com/office/powerpoint/2010/main" val="2185752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CA7EE-F9B5-4DAF-8716-5E85C0594070}"/>
              </a:ext>
            </a:extLst>
          </p:cNvPr>
          <p:cNvSpPr>
            <a:spLocks noGrp="1"/>
          </p:cNvSpPr>
          <p:nvPr>
            <p:ph type="title"/>
          </p:nvPr>
        </p:nvSpPr>
        <p:spPr>
          <a:xfrm>
            <a:off x="567613" y="88025"/>
            <a:ext cx="10972800" cy="1143000"/>
          </a:xfrm>
        </p:spPr>
        <p:txBody>
          <a:bodyPr/>
          <a:lstStyle/>
          <a:p>
            <a:r>
              <a:rPr lang="en-US" b="0" dirty="0"/>
              <a:t>Food-borne pathogen detection</a:t>
            </a:r>
          </a:p>
        </p:txBody>
      </p:sp>
      <p:pic>
        <p:nvPicPr>
          <p:cNvPr id="6146" name="Picture 2" descr="Sensors | Free Full-Text | Point-of-Need DNA Testing for Detection of  Foodborne Pathogenic Bacteria | HTML">
            <a:extLst>
              <a:ext uri="{FF2B5EF4-FFF2-40B4-BE49-F238E27FC236}">
                <a16:creationId xmlns:a16="http://schemas.microsoft.com/office/drawing/2014/main" id="{7A957F66-D425-4CE9-968F-53733310C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122" y="1968759"/>
            <a:ext cx="4371391" cy="26257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cent trends in molecular techniques for food pathogen detection -  ScienceDirect">
            <a:extLst>
              <a:ext uri="{FF2B5EF4-FFF2-40B4-BE49-F238E27FC236}">
                <a16:creationId xmlns:a16="http://schemas.microsoft.com/office/drawing/2014/main" id="{57D876A8-F5B6-458C-960C-3ECDE900D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346" y="1968759"/>
            <a:ext cx="5841985" cy="2625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FF2EF0-492B-47A5-B096-05BDD0E3B1D6}"/>
              </a:ext>
            </a:extLst>
          </p:cNvPr>
          <p:cNvSpPr txBox="1"/>
          <p:nvPr/>
        </p:nvSpPr>
        <p:spPr>
          <a:xfrm>
            <a:off x="667139" y="1520074"/>
            <a:ext cx="3142207" cy="369332"/>
          </a:xfrm>
          <a:prstGeom prst="rect">
            <a:avLst/>
          </a:prstGeom>
          <a:noFill/>
        </p:spPr>
        <p:txBody>
          <a:bodyPr wrap="none" rtlCol="0">
            <a:spAutoFit/>
          </a:bodyPr>
          <a:lstStyle/>
          <a:p>
            <a:r>
              <a:rPr lang="en-US" dirty="0"/>
              <a:t>Culture-dependent detection</a:t>
            </a:r>
          </a:p>
        </p:txBody>
      </p:sp>
      <p:sp>
        <p:nvSpPr>
          <p:cNvPr id="7" name="TextBox 6">
            <a:extLst>
              <a:ext uri="{FF2B5EF4-FFF2-40B4-BE49-F238E27FC236}">
                <a16:creationId xmlns:a16="http://schemas.microsoft.com/office/drawing/2014/main" id="{2AB64008-D1F0-487B-B765-763F7A3BA981}"/>
              </a:ext>
            </a:extLst>
          </p:cNvPr>
          <p:cNvSpPr txBox="1"/>
          <p:nvPr/>
        </p:nvSpPr>
        <p:spPr>
          <a:xfrm>
            <a:off x="5818346" y="1520074"/>
            <a:ext cx="3328155" cy="369332"/>
          </a:xfrm>
          <a:prstGeom prst="rect">
            <a:avLst/>
          </a:prstGeom>
          <a:noFill/>
        </p:spPr>
        <p:txBody>
          <a:bodyPr wrap="none" rtlCol="0">
            <a:spAutoFit/>
          </a:bodyPr>
          <a:lstStyle/>
          <a:p>
            <a:r>
              <a:rPr lang="en-US" dirty="0"/>
              <a:t>Culture-independent detection</a:t>
            </a:r>
          </a:p>
        </p:txBody>
      </p:sp>
      <p:sp>
        <p:nvSpPr>
          <p:cNvPr id="3" name="Rectangle 2">
            <a:extLst>
              <a:ext uri="{FF2B5EF4-FFF2-40B4-BE49-F238E27FC236}">
                <a16:creationId xmlns:a16="http://schemas.microsoft.com/office/drawing/2014/main" id="{2DBF59B4-7F50-45C8-94B8-183E69658115}"/>
              </a:ext>
            </a:extLst>
          </p:cNvPr>
          <p:cNvSpPr/>
          <p:nvPr/>
        </p:nvSpPr>
        <p:spPr>
          <a:xfrm>
            <a:off x="10618238" y="2136711"/>
            <a:ext cx="1343608" cy="2453136"/>
          </a:xfrm>
          <a:prstGeom prst="rect">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7A44C6F-B3A4-451E-BE64-6AD4C1F1A53B}"/>
              </a:ext>
            </a:extLst>
          </p:cNvPr>
          <p:cNvSpPr/>
          <p:nvPr/>
        </p:nvSpPr>
        <p:spPr>
          <a:xfrm>
            <a:off x="6542226" y="1889406"/>
            <a:ext cx="1659382" cy="14369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B3D056-C8B4-4BE9-A984-23DBB08206BB}"/>
              </a:ext>
            </a:extLst>
          </p:cNvPr>
          <p:cNvSpPr/>
          <p:nvPr/>
        </p:nvSpPr>
        <p:spPr>
          <a:xfrm>
            <a:off x="7777050" y="2178455"/>
            <a:ext cx="1522339" cy="77910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943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ABC5-471C-0547-8542-D5CFBDF887A0}"/>
              </a:ext>
            </a:extLst>
          </p:cNvPr>
          <p:cNvSpPr>
            <a:spLocks noGrp="1"/>
          </p:cNvSpPr>
          <p:nvPr>
            <p:ph type="title"/>
          </p:nvPr>
        </p:nvSpPr>
        <p:spPr/>
        <p:txBody>
          <a:bodyPr/>
          <a:lstStyle/>
          <a:p>
            <a:r>
              <a:rPr lang="en-US" b="0" dirty="0"/>
              <a:t>Marker gene amplicon sequencing</a:t>
            </a:r>
          </a:p>
        </p:txBody>
      </p:sp>
      <p:sp>
        <p:nvSpPr>
          <p:cNvPr id="5" name="Content Placeholder 2">
            <a:extLst>
              <a:ext uri="{FF2B5EF4-FFF2-40B4-BE49-F238E27FC236}">
                <a16:creationId xmlns:a16="http://schemas.microsoft.com/office/drawing/2014/main" id="{718FE330-B023-43AB-86A3-45FCF960E3D9}"/>
              </a:ext>
            </a:extLst>
          </p:cNvPr>
          <p:cNvSpPr>
            <a:spLocks noGrp="1"/>
          </p:cNvSpPr>
          <p:nvPr>
            <p:ph idx="1"/>
          </p:nvPr>
        </p:nvSpPr>
        <p:spPr>
          <a:xfrm>
            <a:off x="609600" y="1417639"/>
            <a:ext cx="10972800" cy="4525963"/>
          </a:xfrm>
        </p:spPr>
        <p:txBody>
          <a:bodyPr/>
          <a:lstStyle/>
          <a:p>
            <a:r>
              <a:rPr lang="en-US" dirty="0"/>
              <a:t>Used for detection of </a:t>
            </a:r>
            <a:r>
              <a:rPr lang="en-US" b="1" dirty="0"/>
              <a:t>uncultured</a:t>
            </a:r>
            <a:r>
              <a:rPr lang="en-US" dirty="0"/>
              <a:t> microorganisms</a:t>
            </a:r>
          </a:p>
          <a:p>
            <a:r>
              <a:rPr lang="en-US" dirty="0"/>
              <a:t>Food industry: detection of food-borne pathogens using 16S rRNA gene</a:t>
            </a:r>
          </a:p>
          <a:p>
            <a:r>
              <a:rPr lang="en-US" altLang="en-US" dirty="0"/>
              <a:t>Environmental research: ecological function and interaction of microbes using 16S rRNA, </a:t>
            </a:r>
            <a:r>
              <a:rPr lang="en-US" altLang="en-US" dirty="0" err="1"/>
              <a:t>dsrA</a:t>
            </a:r>
            <a:r>
              <a:rPr lang="en-US" altLang="en-US" dirty="0"/>
              <a:t>, </a:t>
            </a:r>
            <a:r>
              <a:rPr lang="en-US" altLang="en-US" dirty="0" err="1"/>
              <a:t>nifH</a:t>
            </a:r>
            <a:r>
              <a:rPr lang="en-US" altLang="en-US" dirty="0"/>
              <a:t> </a:t>
            </a:r>
            <a:r>
              <a:rPr lang="en-US" altLang="en-US" dirty="0" err="1"/>
              <a:t>etc</a:t>
            </a:r>
            <a:endParaRPr lang="en-US" altLang="en-US" dirty="0"/>
          </a:p>
          <a:p>
            <a:r>
              <a:rPr lang="en-US" altLang="en-US" dirty="0"/>
              <a:t>Medical research: human microbiome (e.g. gut microbiota) connected to human health</a:t>
            </a:r>
          </a:p>
        </p:txBody>
      </p:sp>
    </p:spTree>
    <p:extLst>
      <p:ext uri="{BB962C8B-B14F-4D97-AF65-F5344CB8AC3E}">
        <p14:creationId xmlns:p14="http://schemas.microsoft.com/office/powerpoint/2010/main" val="3465133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ABC5-471C-0547-8542-D5CFBDF887A0}"/>
              </a:ext>
            </a:extLst>
          </p:cNvPr>
          <p:cNvSpPr>
            <a:spLocks noGrp="1"/>
          </p:cNvSpPr>
          <p:nvPr>
            <p:ph type="title"/>
          </p:nvPr>
        </p:nvSpPr>
        <p:spPr>
          <a:xfrm>
            <a:off x="609600" y="163286"/>
            <a:ext cx="10972800" cy="717842"/>
          </a:xfrm>
        </p:spPr>
        <p:txBody>
          <a:bodyPr/>
          <a:lstStyle/>
          <a:p>
            <a:r>
              <a:rPr lang="en-US" b="0" dirty="0"/>
              <a:t>16S rRNA gene amplicon sequencing</a:t>
            </a:r>
          </a:p>
        </p:txBody>
      </p:sp>
      <p:pic>
        <p:nvPicPr>
          <p:cNvPr id="1026" name="Picture 2">
            <a:extLst>
              <a:ext uri="{FF2B5EF4-FFF2-40B4-BE49-F238E27FC236}">
                <a16:creationId xmlns:a16="http://schemas.microsoft.com/office/drawing/2014/main" id="{2EA20A46-D221-427B-8F5B-538DD992F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718" y="1132134"/>
            <a:ext cx="7244563" cy="45968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0ECE0B2-458B-42D4-878E-6E81DDEFB0A8}"/>
              </a:ext>
            </a:extLst>
          </p:cNvPr>
          <p:cNvSpPr txBox="1"/>
          <p:nvPr/>
        </p:nvSpPr>
        <p:spPr>
          <a:xfrm>
            <a:off x="2371141" y="5806771"/>
            <a:ext cx="3973675" cy="246221"/>
          </a:xfrm>
          <a:prstGeom prst="rect">
            <a:avLst/>
          </a:prstGeom>
          <a:noFill/>
        </p:spPr>
        <p:txBody>
          <a:bodyPr wrap="square">
            <a:spAutoFit/>
          </a:bodyPr>
          <a:lstStyle/>
          <a:p>
            <a:r>
              <a:rPr lang="en-US" sz="1000" dirty="0"/>
              <a:t>https://www.repertoire.co.jp/en/research/technology/16srrnainfo/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F5619DE-F5A8-446A-B139-D41837021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247" y="967088"/>
            <a:ext cx="5513613" cy="4629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23A9227-B20A-40F0-9744-7589FDCB7D66}"/>
              </a:ext>
            </a:extLst>
          </p:cNvPr>
          <p:cNvSpPr txBox="1"/>
          <p:nvPr/>
        </p:nvSpPr>
        <p:spPr>
          <a:xfrm>
            <a:off x="3560123" y="5694927"/>
            <a:ext cx="6095222" cy="261610"/>
          </a:xfrm>
          <a:prstGeom prst="rect">
            <a:avLst/>
          </a:prstGeom>
          <a:noFill/>
        </p:spPr>
        <p:txBody>
          <a:bodyPr wrap="square">
            <a:spAutoFit/>
          </a:bodyPr>
          <a:lstStyle/>
          <a:p>
            <a:r>
              <a:rPr lang="en-US" sz="1100" dirty="0"/>
              <a:t>https://www.frontiersin.org/articles/10.3389/fmicb.2017.01461/full</a:t>
            </a:r>
          </a:p>
        </p:txBody>
      </p:sp>
      <p:sp>
        <p:nvSpPr>
          <p:cNvPr id="7" name="Title 1">
            <a:extLst>
              <a:ext uri="{FF2B5EF4-FFF2-40B4-BE49-F238E27FC236}">
                <a16:creationId xmlns:a16="http://schemas.microsoft.com/office/drawing/2014/main" id="{BAEA0925-83C1-4013-BA37-314F87BE8A0B}"/>
              </a:ext>
            </a:extLst>
          </p:cNvPr>
          <p:cNvSpPr txBox="1">
            <a:spLocks/>
          </p:cNvSpPr>
          <p:nvPr/>
        </p:nvSpPr>
        <p:spPr bwMode="auto">
          <a:xfrm>
            <a:off x="762000" y="69720"/>
            <a:ext cx="10972800" cy="50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2800" b="1" kern="1200">
                <a:solidFill>
                  <a:srgbClr val="C41230"/>
                </a:solidFill>
                <a:latin typeface="+mj-lt"/>
                <a:ea typeface="Geneva" charset="-128"/>
                <a:cs typeface="Geneva" panose="020B0503030404040204" pitchFamily="34" charset="0"/>
              </a:defRPr>
            </a:lvl1pPr>
            <a:lvl2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2pPr>
            <a:lvl3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3pPr>
            <a:lvl4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4pPr>
            <a:lvl5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5pPr>
            <a:lvl6pPr marL="457200" algn="ctr" defTabSz="457200" rtl="0" eaLnBrk="1" fontAlgn="base" hangingPunct="1">
              <a:spcBef>
                <a:spcPct val="0"/>
              </a:spcBef>
              <a:spcAft>
                <a:spcPct val="0"/>
              </a:spcAft>
              <a:defRPr sz="4400">
                <a:solidFill>
                  <a:schemeClr val="tx1"/>
                </a:solidFill>
                <a:latin typeface="Calibri" charset="0"/>
                <a:ea typeface="Geneva" charset="-128"/>
              </a:defRPr>
            </a:lvl6pPr>
            <a:lvl7pPr marL="914400" algn="ctr" defTabSz="457200" rtl="0" eaLnBrk="1" fontAlgn="base" hangingPunct="1">
              <a:spcBef>
                <a:spcPct val="0"/>
              </a:spcBef>
              <a:spcAft>
                <a:spcPct val="0"/>
              </a:spcAft>
              <a:defRPr sz="4400">
                <a:solidFill>
                  <a:schemeClr val="tx1"/>
                </a:solidFill>
                <a:latin typeface="Calibri" charset="0"/>
                <a:ea typeface="Geneva" charset="-128"/>
              </a:defRPr>
            </a:lvl7pPr>
            <a:lvl8pPr marL="1371600" algn="ctr" defTabSz="457200" rtl="0" eaLnBrk="1" fontAlgn="base" hangingPunct="1">
              <a:spcBef>
                <a:spcPct val="0"/>
              </a:spcBef>
              <a:spcAft>
                <a:spcPct val="0"/>
              </a:spcAft>
              <a:defRPr sz="4400">
                <a:solidFill>
                  <a:schemeClr val="tx1"/>
                </a:solidFill>
                <a:latin typeface="Calibri" charset="0"/>
                <a:ea typeface="Geneva" charset="-128"/>
              </a:defRPr>
            </a:lvl8pPr>
            <a:lvl9pPr marL="1828800" algn="ctr" defTabSz="457200" rtl="0" eaLnBrk="1" fontAlgn="base" hangingPunct="1">
              <a:spcBef>
                <a:spcPct val="0"/>
              </a:spcBef>
              <a:spcAft>
                <a:spcPct val="0"/>
              </a:spcAft>
              <a:defRPr sz="4400">
                <a:solidFill>
                  <a:schemeClr val="tx1"/>
                </a:solidFill>
                <a:latin typeface="Calibri" charset="0"/>
                <a:ea typeface="Geneva" charset="-128"/>
              </a:defRPr>
            </a:lvl9pPr>
          </a:lstStyle>
          <a:p>
            <a:pPr eaLnBrk="1" hangingPunct="1"/>
            <a:r>
              <a:rPr lang="en-US" b="0" dirty="0"/>
              <a:t>Analysis workflow of amplicon sequencing data</a:t>
            </a:r>
          </a:p>
        </p:txBody>
      </p:sp>
      <p:sp>
        <p:nvSpPr>
          <p:cNvPr id="2" name="TextBox 1">
            <a:extLst>
              <a:ext uri="{FF2B5EF4-FFF2-40B4-BE49-F238E27FC236}">
                <a16:creationId xmlns:a16="http://schemas.microsoft.com/office/drawing/2014/main" id="{5AEEDDBB-1DFC-4365-91DE-6056DACD3D51}"/>
              </a:ext>
            </a:extLst>
          </p:cNvPr>
          <p:cNvSpPr txBox="1"/>
          <p:nvPr/>
        </p:nvSpPr>
        <p:spPr>
          <a:xfrm>
            <a:off x="8662092" y="4509405"/>
            <a:ext cx="3150286" cy="369332"/>
          </a:xfrm>
          <a:prstGeom prst="rect">
            <a:avLst/>
          </a:prstGeom>
          <a:noFill/>
        </p:spPr>
        <p:txBody>
          <a:bodyPr wrap="none" rtlCol="0">
            <a:spAutoFit/>
          </a:bodyPr>
          <a:lstStyle/>
          <a:p>
            <a:r>
              <a:rPr lang="en-US" dirty="0">
                <a:solidFill>
                  <a:srgbClr val="0070C0"/>
                </a:solidFill>
              </a:rPr>
              <a:t>Is it too complicated for you?</a:t>
            </a:r>
          </a:p>
        </p:txBody>
      </p:sp>
      <p:sp>
        <p:nvSpPr>
          <p:cNvPr id="3" name="TextBox 2">
            <a:extLst>
              <a:ext uri="{FF2B5EF4-FFF2-40B4-BE49-F238E27FC236}">
                <a16:creationId xmlns:a16="http://schemas.microsoft.com/office/drawing/2014/main" id="{F8D039A9-F164-47E5-A384-A10BC74721F9}"/>
              </a:ext>
            </a:extLst>
          </p:cNvPr>
          <p:cNvSpPr txBox="1"/>
          <p:nvPr/>
        </p:nvSpPr>
        <p:spPr>
          <a:xfrm>
            <a:off x="2331766" y="2256260"/>
            <a:ext cx="758541" cy="261610"/>
          </a:xfrm>
          <a:prstGeom prst="rect">
            <a:avLst/>
          </a:prstGeom>
          <a:noFill/>
          <a:ln>
            <a:solidFill>
              <a:schemeClr val="tx1"/>
            </a:solidFill>
          </a:ln>
        </p:spPr>
        <p:txBody>
          <a:bodyPr wrap="none" rtlCol="0">
            <a:spAutoFit/>
          </a:bodyPr>
          <a:lstStyle/>
          <a:p>
            <a:r>
              <a:rPr lang="en-US" sz="1100" dirty="0"/>
              <a:t>Raw data</a:t>
            </a:r>
          </a:p>
        </p:txBody>
      </p:sp>
      <p:sp>
        <p:nvSpPr>
          <p:cNvPr id="8" name="TextBox 7">
            <a:extLst>
              <a:ext uri="{FF2B5EF4-FFF2-40B4-BE49-F238E27FC236}">
                <a16:creationId xmlns:a16="http://schemas.microsoft.com/office/drawing/2014/main" id="{95D4EC4C-8D04-4B83-A0D5-3E318AD7709C}"/>
              </a:ext>
            </a:extLst>
          </p:cNvPr>
          <p:cNvSpPr txBox="1"/>
          <p:nvPr/>
        </p:nvSpPr>
        <p:spPr>
          <a:xfrm>
            <a:off x="2147421" y="1332528"/>
            <a:ext cx="1127232" cy="261610"/>
          </a:xfrm>
          <a:prstGeom prst="rect">
            <a:avLst/>
          </a:prstGeom>
          <a:noFill/>
          <a:ln>
            <a:solidFill>
              <a:schemeClr val="tx1"/>
            </a:solidFill>
          </a:ln>
        </p:spPr>
        <p:txBody>
          <a:bodyPr wrap="none" rtlCol="0">
            <a:spAutoFit/>
          </a:bodyPr>
          <a:lstStyle/>
          <a:p>
            <a:r>
              <a:rPr lang="en-US" sz="1100" dirty="0"/>
              <a:t>Demultiplexing</a:t>
            </a:r>
          </a:p>
        </p:txBody>
      </p:sp>
      <p:cxnSp>
        <p:nvCxnSpPr>
          <p:cNvPr id="5" name="Straight Arrow Connector 4">
            <a:extLst>
              <a:ext uri="{FF2B5EF4-FFF2-40B4-BE49-F238E27FC236}">
                <a16:creationId xmlns:a16="http://schemas.microsoft.com/office/drawing/2014/main" id="{8567A1FA-F352-4F13-BF4B-563ED60397CE}"/>
              </a:ext>
            </a:extLst>
          </p:cNvPr>
          <p:cNvCxnSpPr>
            <a:stCxn id="3" idx="0"/>
            <a:endCxn id="8" idx="2"/>
          </p:cNvCxnSpPr>
          <p:nvPr/>
        </p:nvCxnSpPr>
        <p:spPr>
          <a:xfrm flipV="1">
            <a:off x="2711037" y="1594138"/>
            <a:ext cx="0" cy="66212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6104FE2-954B-4BCF-AFF8-00C539AAA164}"/>
              </a:ext>
            </a:extLst>
          </p:cNvPr>
          <p:cNvCxnSpPr>
            <a:cxnSpLocks/>
            <a:stCxn id="8" idx="3"/>
          </p:cNvCxnSpPr>
          <p:nvPr/>
        </p:nvCxnSpPr>
        <p:spPr>
          <a:xfrm>
            <a:off x="3274653" y="1463333"/>
            <a:ext cx="360115"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891ED2-6873-47E3-8BC1-FD48C31593AE}"/>
              </a:ext>
            </a:extLst>
          </p:cNvPr>
          <p:cNvSpPr txBox="1"/>
          <p:nvPr/>
        </p:nvSpPr>
        <p:spPr>
          <a:xfrm>
            <a:off x="1789617" y="1211230"/>
            <a:ext cx="377026" cy="646331"/>
          </a:xfrm>
          <a:prstGeom prst="rect">
            <a:avLst/>
          </a:prstGeom>
          <a:noFill/>
        </p:spPr>
        <p:txBody>
          <a:bodyPr wrap="none" rtlCol="0">
            <a:spAutoFit/>
          </a:bodyPr>
          <a:lstStyle/>
          <a:p>
            <a:r>
              <a:rPr lang="en-US" sz="3600" dirty="0">
                <a:solidFill>
                  <a:srgbClr val="FF0000"/>
                </a:solidFill>
              </a:rPr>
              <a:t>*</a:t>
            </a:r>
          </a:p>
        </p:txBody>
      </p:sp>
      <p:sp>
        <p:nvSpPr>
          <p:cNvPr id="17" name="TextBox 16">
            <a:extLst>
              <a:ext uri="{FF2B5EF4-FFF2-40B4-BE49-F238E27FC236}">
                <a16:creationId xmlns:a16="http://schemas.microsoft.com/office/drawing/2014/main" id="{DD59B8A6-51C5-41BA-B2FD-069E269DC8FA}"/>
              </a:ext>
            </a:extLst>
          </p:cNvPr>
          <p:cNvSpPr txBox="1"/>
          <p:nvPr/>
        </p:nvSpPr>
        <p:spPr>
          <a:xfrm>
            <a:off x="5297433" y="3863074"/>
            <a:ext cx="377026" cy="646331"/>
          </a:xfrm>
          <a:prstGeom prst="rect">
            <a:avLst/>
          </a:prstGeom>
          <a:noFill/>
        </p:spPr>
        <p:txBody>
          <a:bodyPr wrap="none" rtlCol="0">
            <a:spAutoFit/>
          </a:bodyPr>
          <a:lstStyle/>
          <a:p>
            <a:r>
              <a:rPr lang="en-US" sz="3600" dirty="0">
                <a:solidFill>
                  <a:srgbClr val="FF0000"/>
                </a:solidFill>
              </a:rPr>
              <a:t>*</a:t>
            </a:r>
          </a:p>
        </p:txBody>
      </p:sp>
    </p:spTree>
    <p:extLst>
      <p:ext uri="{BB962C8B-B14F-4D97-AF65-F5344CB8AC3E}">
        <p14:creationId xmlns:p14="http://schemas.microsoft.com/office/powerpoint/2010/main" val="2025617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y Journey Into Programming and Bioinformatics: Part 3 | by Ruben Van  Paemel | Towards Data Science">
            <a:extLst>
              <a:ext uri="{FF2B5EF4-FFF2-40B4-BE49-F238E27FC236}">
                <a16:creationId xmlns:a16="http://schemas.microsoft.com/office/drawing/2014/main" id="{1F80510D-D73D-470E-96CC-7E817DA2F3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714"/>
          <a:stretch/>
        </p:blipFill>
        <p:spPr bwMode="auto">
          <a:xfrm>
            <a:off x="1021702" y="466773"/>
            <a:ext cx="9666514" cy="569118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B5749C5-EF75-42AC-8F2F-379201EB6C09}"/>
              </a:ext>
            </a:extLst>
          </p:cNvPr>
          <p:cNvSpPr txBox="1">
            <a:spLocks/>
          </p:cNvSpPr>
          <p:nvPr/>
        </p:nvSpPr>
        <p:spPr bwMode="auto">
          <a:xfrm>
            <a:off x="497632" y="0"/>
            <a:ext cx="10972800" cy="67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2800" b="1" kern="1200">
                <a:solidFill>
                  <a:srgbClr val="C41230"/>
                </a:solidFill>
                <a:latin typeface="+mj-lt"/>
                <a:ea typeface="Geneva" charset="-128"/>
                <a:cs typeface="Geneva" panose="020B0503030404040204" pitchFamily="34" charset="0"/>
              </a:defRPr>
            </a:lvl1pPr>
            <a:lvl2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2pPr>
            <a:lvl3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3pPr>
            <a:lvl4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4pPr>
            <a:lvl5pPr algn="ctr" defTabSz="457200" rtl="0" fontAlgn="base">
              <a:spcBef>
                <a:spcPct val="0"/>
              </a:spcBef>
              <a:spcAft>
                <a:spcPct val="0"/>
              </a:spcAft>
              <a:defRPr sz="4400">
                <a:solidFill>
                  <a:schemeClr val="tx1"/>
                </a:solidFill>
                <a:latin typeface="Calibri" charset="0"/>
                <a:ea typeface="Geneva" charset="-128"/>
                <a:cs typeface="Geneva" panose="020B0503030404040204" pitchFamily="34" charset="0"/>
              </a:defRPr>
            </a:lvl5pPr>
            <a:lvl6pPr marL="457200" algn="ctr" defTabSz="457200" rtl="0" eaLnBrk="1" fontAlgn="base" hangingPunct="1">
              <a:spcBef>
                <a:spcPct val="0"/>
              </a:spcBef>
              <a:spcAft>
                <a:spcPct val="0"/>
              </a:spcAft>
              <a:defRPr sz="4400">
                <a:solidFill>
                  <a:schemeClr val="tx1"/>
                </a:solidFill>
                <a:latin typeface="Calibri" charset="0"/>
                <a:ea typeface="Geneva" charset="-128"/>
              </a:defRPr>
            </a:lvl6pPr>
            <a:lvl7pPr marL="914400" algn="ctr" defTabSz="457200" rtl="0" eaLnBrk="1" fontAlgn="base" hangingPunct="1">
              <a:spcBef>
                <a:spcPct val="0"/>
              </a:spcBef>
              <a:spcAft>
                <a:spcPct val="0"/>
              </a:spcAft>
              <a:defRPr sz="4400">
                <a:solidFill>
                  <a:schemeClr val="tx1"/>
                </a:solidFill>
                <a:latin typeface="Calibri" charset="0"/>
                <a:ea typeface="Geneva" charset="-128"/>
              </a:defRPr>
            </a:lvl7pPr>
            <a:lvl8pPr marL="1371600" algn="ctr" defTabSz="457200" rtl="0" eaLnBrk="1" fontAlgn="base" hangingPunct="1">
              <a:spcBef>
                <a:spcPct val="0"/>
              </a:spcBef>
              <a:spcAft>
                <a:spcPct val="0"/>
              </a:spcAft>
              <a:defRPr sz="4400">
                <a:solidFill>
                  <a:schemeClr val="tx1"/>
                </a:solidFill>
                <a:latin typeface="Calibri" charset="0"/>
                <a:ea typeface="Geneva" charset="-128"/>
              </a:defRPr>
            </a:lvl8pPr>
            <a:lvl9pPr marL="1828800" algn="ctr" defTabSz="457200" rtl="0" eaLnBrk="1" fontAlgn="base" hangingPunct="1">
              <a:spcBef>
                <a:spcPct val="0"/>
              </a:spcBef>
              <a:spcAft>
                <a:spcPct val="0"/>
              </a:spcAft>
              <a:defRPr sz="4400">
                <a:solidFill>
                  <a:schemeClr val="tx1"/>
                </a:solidFill>
                <a:latin typeface="Calibri" charset="0"/>
                <a:ea typeface="Geneva" charset="-128"/>
              </a:defRPr>
            </a:lvl9pPr>
          </a:lstStyle>
          <a:p>
            <a:pPr eaLnBrk="1" hangingPunct="1"/>
            <a:r>
              <a:rPr lang="en-US" b="0" dirty="0"/>
              <a:t>Demultiplexing</a:t>
            </a:r>
          </a:p>
        </p:txBody>
      </p:sp>
    </p:spTree>
    <p:extLst>
      <p:ext uri="{BB962C8B-B14F-4D97-AF65-F5344CB8AC3E}">
        <p14:creationId xmlns:p14="http://schemas.microsoft.com/office/powerpoint/2010/main" val="1686461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B1A5-3D9A-4628-B88C-25CE5CF42144}"/>
              </a:ext>
            </a:extLst>
          </p:cNvPr>
          <p:cNvSpPr>
            <a:spLocks noGrp="1"/>
          </p:cNvSpPr>
          <p:nvPr>
            <p:ph type="title"/>
          </p:nvPr>
        </p:nvSpPr>
        <p:spPr>
          <a:xfrm>
            <a:off x="497632" y="111352"/>
            <a:ext cx="10972800" cy="677085"/>
          </a:xfrm>
        </p:spPr>
        <p:txBody>
          <a:bodyPr/>
          <a:lstStyle/>
          <a:p>
            <a:r>
              <a:rPr lang="en-US" b="0" dirty="0"/>
              <a:t>Operational taxonomic units (OTUs)</a:t>
            </a:r>
          </a:p>
        </p:txBody>
      </p:sp>
      <p:sp>
        <p:nvSpPr>
          <p:cNvPr id="3" name="Content Placeholder 2">
            <a:extLst>
              <a:ext uri="{FF2B5EF4-FFF2-40B4-BE49-F238E27FC236}">
                <a16:creationId xmlns:a16="http://schemas.microsoft.com/office/drawing/2014/main" id="{B2F2ACE1-EF64-4F6B-B033-CECC10119E88}"/>
              </a:ext>
            </a:extLst>
          </p:cNvPr>
          <p:cNvSpPr>
            <a:spLocks noGrp="1"/>
          </p:cNvSpPr>
          <p:nvPr>
            <p:ph idx="1"/>
          </p:nvPr>
        </p:nvSpPr>
        <p:spPr>
          <a:xfrm>
            <a:off x="609600" y="1240358"/>
            <a:ext cx="10972800" cy="4525963"/>
          </a:xfrm>
        </p:spPr>
        <p:txBody>
          <a:bodyPr/>
          <a:lstStyle/>
          <a:p>
            <a:r>
              <a:rPr lang="en-US" dirty="0">
                <a:effectLst/>
                <a:ea typeface="Times New Roman" panose="02020603050405020304" pitchFamily="18" charset="0"/>
              </a:rPr>
              <a:t>Definition: a cluster of reads that differ from each other by less than an arbitrary threshold (e.g. 3%).</a:t>
            </a:r>
          </a:p>
          <a:p>
            <a:r>
              <a:rPr lang="en-US" dirty="0"/>
              <a:t>It is used for diversity evaluation with </a:t>
            </a:r>
            <a:r>
              <a:rPr lang="en-US" b="1" dirty="0"/>
              <a:t>error-prone</a:t>
            </a:r>
            <a:r>
              <a:rPr lang="en-US" dirty="0"/>
              <a:t> sequences.</a:t>
            </a:r>
          </a:p>
          <a:p>
            <a:r>
              <a:rPr lang="en-US" dirty="0"/>
              <a:t>Generation of OTUs</a:t>
            </a:r>
          </a:p>
          <a:p>
            <a:pPr lvl="1"/>
            <a:r>
              <a:rPr lang="en-US" sz="2400" dirty="0"/>
              <a:t>De novo method</a:t>
            </a:r>
          </a:p>
          <a:p>
            <a:pPr lvl="1"/>
            <a:r>
              <a:rPr lang="en-US" sz="2400" dirty="0"/>
              <a:t>Reference-based method</a:t>
            </a:r>
          </a:p>
          <a:p>
            <a:r>
              <a:rPr lang="en-US" dirty="0"/>
              <a:t>Tools: </a:t>
            </a:r>
            <a:r>
              <a:rPr lang="en-US" dirty="0">
                <a:effectLst/>
                <a:ea typeface="Times New Roman" panose="02020603050405020304" pitchFamily="18" charset="0"/>
              </a:rPr>
              <a:t>UCLUST UPARSE Swarm </a:t>
            </a:r>
            <a:r>
              <a:rPr lang="en-US" dirty="0" err="1">
                <a:effectLst/>
                <a:ea typeface="Times New Roman" panose="02020603050405020304" pitchFamily="18" charset="0"/>
              </a:rPr>
              <a:t>SortMeRNA</a:t>
            </a:r>
            <a:r>
              <a:rPr lang="en-US" dirty="0">
                <a:effectLst/>
                <a:ea typeface="Times New Roman" panose="02020603050405020304" pitchFamily="18" charset="0"/>
              </a:rPr>
              <a:t> </a:t>
            </a:r>
          </a:p>
          <a:p>
            <a:r>
              <a:rPr lang="en-US" dirty="0"/>
              <a:t>Cons: low resolution</a:t>
            </a:r>
          </a:p>
        </p:txBody>
      </p:sp>
    </p:spTree>
    <p:extLst>
      <p:ext uri="{BB962C8B-B14F-4D97-AF65-F5344CB8AC3E}">
        <p14:creationId xmlns:p14="http://schemas.microsoft.com/office/powerpoint/2010/main" val="233088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B1A5-3D9A-4628-B88C-25CE5CF42144}"/>
              </a:ext>
            </a:extLst>
          </p:cNvPr>
          <p:cNvSpPr>
            <a:spLocks noGrp="1"/>
          </p:cNvSpPr>
          <p:nvPr>
            <p:ph type="title"/>
          </p:nvPr>
        </p:nvSpPr>
        <p:spPr>
          <a:xfrm>
            <a:off x="609600" y="274638"/>
            <a:ext cx="10972800" cy="677084"/>
          </a:xfrm>
        </p:spPr>
        <p:txBody>
          <a:bodyPr/>
          <a:lstStyle/>
          <a:p>
            <a:r>
              <a:rPr lang="en-US" b="0" dirty="0"/>
              <a:t>Amplicon sequence variant (ASV)</a:t>
            </a:r>
          </a:p>
        </p:txBody>
      </p:sp>
      <p:sp>
        <p:nvSpPr>
          <p:cNvPr id="3" name="Content Placeholder 2">
            <a:extLst>
              <a:ext uri="{FF2B5EF4-FFF2-40B4-BE49-F238E27FC236}">
                <a16:creationId xmlns:a16="http://schemas.microsoft.com/office/drawing/2014/main" id="{B2F2ACE1-EF64-4F6B-B033-CECC10119E88}"/>
              </a:ext>
            </a:extLst>
          </p:cNvPr>
          <p:cNvSpPr>
            <a:spLocks noGrp="1"/>
          </p:cNvSpPr>
          <p:nvPr>
            <p:ph idx="1"/>
          </p:nvPr>
        </p:nvSpPr>
        <p:spPr/>
        <p:txBody>
          <a:bodyPr/>
          <a:lstStyle/>
          <a:p>
            <a:r>
              <a:rPr lang="en-US" dirty="0">
                <a:effectLst/>
                <a:ea typeface="Times New Roman" panose="02020603050405020304" pitchFamily="18" charset="0"/>
              </a:rPr>
              <a:t>Definition: single sequence variant</a:t>
            </a:r>
          </a:p>
          <a:p>
            <a:r>
              <a:rPr lang="en-US" dirty="0">
                <a:effectLst/>
                <a:ea typeface="Times New Roman" panose="02020603050405020304" pitchFamily="18" charset="0"/>
              </a:rPr>
              <a:t>Due to advances in sequencing technologies and post-sequencing error correction algorithms</a:t>
            </a:r>
          </a:p>
          <a:p>
            <a:r>
              <a:rPr lang="en-US" dirty="0"/>
              <a:t>Tools to identify ASV: </a:t>
            </a:r>
            <a:r>
              <a:rPr lang="en-US" dirty="0">
                <a:effectLst/>
                <a:ea typeface="Times New Roman" panose="02020603050405020304" pitchFamily="18" charset="0"/>
              </a:rPr>
              <a:t>DADA2, UNOISE2 Deblur etc.</a:t>
            </a:r>
          </a:p>
          <a:p>
            <a:r>
              <a:rPr lang="en-US" dirty="0"/>
              <a:t>Pros:</a:t>
            </a:r>
          </a:p>
          <a:p>
            <a:pPr lvl="1"/>
            <a:r>
              <a:rPr lang="en-US" sz="2400" dirty="0"/>
              <a:t>High resolution</a:t>
            </a:r>
          </a:p>
          <a:p>
            <a:pPr lvl="1"/>
            <a:r>
              <a:rPr lang="en-US" sz="2400" dirty="0"/>
              <a:t>Comparable in multiple data sets</a:t>
            </a:r>
          </a:p>
        </p:txBody>
      </p:sp>
    </p:spTree>
    <p:extLst>
      <p:ext uri="{BB962C8B-B14F-4D97-AF65-F5344CB8AC3E}">
        <p14:creationId xmlns:p14="http://schemas.microsoft.com/office/powerpoint/2010/main" val="3743831110"/>
      </p:ext>
    </p:extLst>
  </p:cSld>
  <p:clrMapOvr>
    <a:masterClrMapping/>
  </p:clrMapOvr>
</p:sld>
</file>

<file path=ppt/theme/theme1.xml><?xml version="1.0" encoding="utf-8"?>
<a:theme xmlns:a="http://schemas.openxmlformats.org/drawingml/2006/main" name="Custom Design">
  <a:themeElements>
    <a:clrScheme name="Custom 4">
      <a:dk1>
        <a:srgbClr val="535353"/>
      </a:dk1>
      <a:lt1>
        <a:srgbClr val="FEF7D8"/>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FSH PowerPoint File No F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FSH PowerPoint File No FDA [Read-Only]" id="{1268538F-5270-4A89-A756-4FA75A907832}" vid="{04A92553-5D24-45EA-B5CD-DC61F01BFB2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IFSH PowerPoint File (with FDA)</Template>
  <TotalTime>1431</TotalTime>
  <Words>529</Words>
  <Application>Microsoft Office PowerPoint</Application>
  <PresentationFormat>Widescreen</PresentationFormat>
  <Paragraphs>101</Paragraphs>
  <Slides>20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Lucida Grande</vt:lpstr>
      <vt:lpstr>Arial</vt:lpstr>
      <vt:lpstr>Calibri</vt:lpstr>
      <vt:lpstr>Times New Roman</vt:lpstr>
      <vt:lpstr>Wingdings 2</vt:lpstr>
      <vt:lpstr>Custom Design</vt:lpstr>
      <vt:lpstr>IFSH PowerPoint File No FDA</vt:lpstr>
      <vt:lpstr>PowerPoint Presentation</vt:lpstr>
      <vt:lpstr>ASAP 2, A Metagenomic Analytical Tool for  Pathogen Detection in The Environment </vt:lpstr>
      <vt:lpstr>Food-borne pathogen detection</vt:lpstr>
      <vt:lpstr>Marker gene amplicon sequencing</vt:lpstr>
      <vt:lpstr>16S rRNA gene amplicon sequencing</vt:lpstr>
      <vt:lpstr>PowerPoint Presentation</vt:lpstr>
      <vt:lpstr>PowerPoint Presentation</vt:lpstr>
      <vt:lpstr>Operational taxonomic units (OTUs)</vt:lpstr>
      <vt:lpstr>Amplicon sequence variant (ASV)</vt:lpstr>
      <vt:lpstr>Pipelines for amplicon sequence analysis</vt:lpstr>
      <vt:lpstr>Amplicon sequence analysis pipeline (ASAP 2)</vt:lpstr>
      <vt:lpstr>Workflow of the pipeline</vt:lpstr>
      <vt:lpstr>Auto detection of optimal high-quality region </vt:lpstr>
      <vt:lpstr>Automatic determination of the optimal resampling depth</vt:lpstr>
      <vt:lpstr>ASAP 2 in comparison with other pipelines </vt:lpstr>
      <vt:lpstr>PowerPoint Presentation</vt:lpstr>
      <vt:lpstr>PowerPoint Presentation</vt:lpstr>
      <vt:lpstr>Demonstration results</vt:lpstr>
      <vt:lpstr>Acknowledgement</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Renee McBrien</dc:creator>
  <cp:lastModifiedBy>Renmao Tian</cp:lastModifiedBy>
  <cp:revision>148</cp:revision>
  <cp:lastPrinted>2020-09-08T14:43:07Z</cp:lastPrinted>
  <dcterms:created xsi:type="dcterms:W3CDTF">2017-09-22T18:18:17Z</dcterms:created>
  <dcterms:modified xsi:type="dcterms:W3CDTF">2021-03-08T21:13:24Z</dcterms:modified>
</cp:coreProperties>
</file>